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3"/>
  </p:notesMasterIdLst>
  <p:handoutMasterIdLst>
    <p:handoutMasterId r:id="rId4"/>
  </p:handoutMasterIdLst>
  <p:sldIdLst>
    <p:sldId id="256" r:id="rId2"/>
  </p:sldIdLst>
  <p:sldSz cx="43891200" cy="32918400"/>
  <p:notesSz cx="7315200" cy="96012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0370">
          <p15:clr>
            <a:srgbClr val="A4A3A4"/>
          </p15:clr>
        </p15:guide>
        <p15:guide id="2" pos="13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C71B"/>
    <a:srgbClr val="0033CC"/>
    <a:srgbClr val="0066FF"/>
    <a:srgbClr val="FFFF99"/>
    <a:srgbClr val="66CCFF"/>
    <a:srgbClr val="FFCC66"/>
    <a:srgbClr val="FF9933"/>
    <a:srgbClr val="FF9900"/>
    <a:srgbClr val="0033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5" autoAdjust="0"/>
    <p:restoredTop sz="95447" autoAdjust="0"/>
  </p:normalViewPr>
  <p:slideViewPr>
    <p:cSldViewPr>
      <p:cViewPr>
        <p:scale>
          <a:sx n="33" d="100"/>
          <a:sy n="33" d="100"/>
        </p:scale>
        <p:origin x="-48" y="-2766"/>
      </p:cViewPr>
      <p:guideLst>
        <p:guide orient="horz" pos="10370"/>
        <p:guide pos="13926"/>
      </p:guideLst>
    </p:cSldViewPr>
  </p:slideViewPr>
  <p:outlineViewPr>
    <p:cViewPr>
      <p:scale>
        <a:sx n="33" d="100"/>
        <a:sy n="33" d="100"/>
      </p:scale>
      <p:origin x="0" y="0"/>
    </p:cViewPr>
    <p:sldLst>
      <p:sld r:id="rId1" collapse="1"/>
    </p:sldLst>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170349" cy="479358"/>
          </a:xfrm>
          <a:prstGeom prst="rect">
            <a:avLst/>
          </a:prstGeom>
          <a:noFill/>
          <a:ln>
            <a:noFill/>
          </a:ln>
          <a:effectLst/>
        </p:spPr>
        <p:txBody>
          <a:bodyPr vert="horz" wrap="square" lIns="96501" tIns="48249" rIns="96501" bIns="48249" numCol="1" anchor="t" anchorCtr="0" compatLnSpc="1"/>
          <a:lstStyle>
            <a:lvl1pPr defTabSz="963930">
              <a:defRPr sz="1300"/>
            </a:lvl1pPr>
          </a:lstStyle>
          <a:p>
            <a:endParaRPr lang="en-US" altLang="en-US" dirty="0"/>
          </a:p>
        </p:txBody>
      </p:sp>
      <p:sp>
        <p:nvSpPr>
          <p:cNvPr id="4099" name="Rectangle 1027"/>
          <p:cNvSpPr>
            <a:spLocks noGrp="1" noChangeArrowheads="1"/>
          </p:cNvSpPr>
          <p:nvPr>
            <p:ph type="dt" sz="quarter" idx="1"/>
          </p:nvPr>
        </p:nvSpPr>
        <p:spPr bwMode="auto">
          <a:xfrm>
            <a:off x="4144851" y="0"/>
            <a:ext cx="3170349" cy="479358"/>
          </a:xfrm>
          <a:prstGeom prst="rect">
            <a:avLst/>
          </a:prstGeom>
          <a:noFill/>
          <a:ln>
            <a:noFill/>
          </a:ln>
          <a:effectLst/>
        </p:spPr>
        <p:txBody>
          <a:bodyPr vert="horz" wrap="square" lIns="96501" tIns="48249" rIns="96501" bIns="48249" numCol="1" anchor="t" anchorCtr="0" compatLnSpc="1"/>
          <a:lstStyle>
            <a:lvl1pPr algn="r" defTabSz="963930">
              <a:defRPr sz="1300"/>
            </a:lvl1pPr>
          </a:lstStyle>
          <a:p>
            <a:endParaRPr lang="en-US" altLang="en-US" dirty="0"/>
          </a:p>
        </p:txBody>
      </p:sp>
      <p:sp>
        <p:nvSpPr>
          <p:cNvPr id="4100" name="Rectangle 1028"/>
          <p:cNvSpPr>
            <a:spLocks noGrp="1" noChangeArrowheads="1"/>
          </p:cNvSpPr>
          <p:nvPr>
            <p:ph type="ftr" sz="quarter" idx="2"/>
          </p:nvPr>
        </p:nvSpPr>
        <p:spPr bwMode="auto">
          <a:xfrm>
            <a:off x="0" y="9121842"/>
            <a:ext cx="3170349" cy="479358"/>
          </a:xfrm>
          <a:prstGeom prst="rect">
            <a:avLst/>
          </a:prstGeom>
          <a:noFill/>
          <a:ln>
            <a:noFill/>
          </a:ln>
          <a:effectLst/>
        </p:spPr>
        <p:txBody>
          <a:bodyPr vert="horz" wrap="square" lIns="96501" tIns="48249" rIns="96501" bIns="48249" numCol="1" anchor="b" anchorCtr="0" compatLnSpc="1"/>
          <a:lstStyle>
            <a:lvl1pPr defTabSz="963930">
              <a:defRPr sz="1300"/>
            </a:lvl1pPr>
          </a:lstStyle>
          <a:p>
            <a:endParaRPr lang="en-US" altLang="en-US" dirty="0"/>
          </a:p>
        </p:txBody>
      </p:sp>
      <p:sp>
        <p:nvSpPr>
          <p:cNvPr id="4101" name="Rectangle 1029"/>
          <p:cNvSpPr>
            <a:spLocks noGrp="1" noChangeArrowheads="1"/>
          </p:cNvSpPr>
          <p:nvPr>
            <p:ph type="sldNum" sz="quarter" idx="3"/>
          </p:nvPr>
        </p:nvSpPr>
        <p:spPr bwMode="auto">
          <a:xfrm>
            <a:off x="4144851" y="9121842"/>
            <a:ext cx="3170349" cy="479358"/>
          </a:xfrm>
          <a:prstGeom prst="rect">
            <a:avLst/>
          </a:prstGeom>
          <a:noFill/>
          <a:ln>
            <a:noFill/>
          </a:ln>
          <a:effectLst/>
        </p:spPr>
        <p:txBody>
          <a:bodyPr vert="horz" wrap="square" lIns="96501" tIns="48249" rIns="96501" bIns="48249" numCol="1" anchor="b" anchorCtr="0" compatLnSpc="1"/>
          <a:lstStyle>
            <a:lvl1pPr algn="r" defTabSz="963930">
              <a:defRPr sz="1300"/>
            </a:lvl1pPr>
          </a:lstStyle>
          <a:p>
            <a:fld id="{9AACB720-8DBB-4427-B6E8-30794D91B8B2}" type="slidenum">
              <a:rPr lang="en-US" altLang="en-US"/>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10AA8C9-ED64-429C-BDF3-F90361FC4274}" type="datetimeFigureOut">
              <a:rPr lang="en-US" smtClean="0"/>
              <a:t>9/10/2018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414E3BBB-39DE-4FD1-95B5-2700B4F1AF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E3BBB-39DE-4FD1-95B5-2700B4F1AF90}"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55497463-D0C8-4193-8E83-0A90B2060F7F}" type="slidenum">
              <a:rPr lang="en-US" altLang="en-US"/>
              <a:t>‹#›</a:t>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80B9F11-7015-443E-A5A7-9E45E9777F03}" type="slidenum">
              <a:rPr lang="en-US" altLang="en-US"/>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5763"/>
            <a:ext cx="9326563"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4063" y="2925763"/>
            <a:ext cx="27827287"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C4B7C2E9-31D6-4943-84DF-046AA50CC64F}" type="slidenum">
              <a:rPr lang="en-US" altLang="en-US"/>
              <a:t>‹#›</a:t>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31298A4-34B6-4A35-953A-8DA6973E8AEA}" type="slidenum">
              <a:rPr lang="en-US" altLang="en-US"/>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994025" y="22029738"/>
            <a:ext cx="37857113" cy="72009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9162D245-F081-4AE7-BA46-E5999D32C28B}" type="slidenum">
              <a:rPr lang="en-US" altLang="en-US"/>
              <a:t>‹#›</a:t>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4063"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3388"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9254F0EB-9E4F-4158-AF41-F13CC0DAA4E3}" type="slidenum">
              <a:rPr lang="en-US" altLang="en-US"/>
              <a:t>‹#›</a:t>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dirty="0"/>
          </a:p>
        </p:txBody>
      </p:sp>
      <p:sp>
        <p:nvSpPr>
          <p:cNvPr id="8" name="Footer Placeholder 7"/>
          <p:cNvSpPr>
            <a:spLocks noGrp="1"/>
          </p:cNvSpPr>
          <p:nvPr>
            <p:ph type="ftr" sz="quarter" idx="11"/>
          </p:nvPr>
        </p:nvSpPr>
        <p:spPr/>
        <p:txBody>
          <a:bodyPr/>
          <a:lstStyle>
            <a:lvl1pPr>
              <a:defRPr/>
            </a:lvl1pPr>
          </a:lstStyle>
          <a:p>
            <a:endParaRPr lang="en-US" altLang="en-US" dirty="0"/>
          </a:p>
        </p:txBody>
      </p:sp>
      <p:sp>
        <p:nvSpPr>
          <p:cNvPr id="9" name="Slide Number Placeholder 8"/>
          <p:cNvSpPr>
            <a:spLocks noGrp="1"/>
          </p:cNvSpPr>
          <p:nvPr>
            <p:ph type="sldNum" sz="quarter" idx="12"/>
          </p:nvPr>
        </p:nvSpPr>
        <p:spPr/>
        <p:txBody>
          <a:bodyPr/>
          <a:lstStyle>
            <a:lvl1pPr>
              <a:defRPr/>
            </a:lvl1pPr>
          </a:lstStyle>
          <a:p>
            <a:fld id="{C7FB27AD-BA8B-4C89-B5E7-28A571ABABE7}" type="slidenum">
              <a:rPr lang="en-US" altLang="en-US"/>
              <a:t>‹#›</a:t>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dirty="0"/>
          </a:p>
        </p:txBody>
      </p:sp>
      <p:sp>
        <p:nvSpPr>
          <p:cNvPr id="4" name="Footer Placeholder 3"/>
          <p:cNvSpPr>
            <a:spLocks noGrp="1"/>
          </p:cNvSpPr>
          <p:nvPr>
            <p:ph type="ftr" sz="quarter" idx="11"/>
          </p:nvPr>
        </p:nvSpPr>
        <p:spPr/>
        <p:txBody>
          <a:bodyPr/>
          <a:lstStyle>
            <a:lvl1pPr>
              <a:defRPr/>
            </a:lvl1pPr>
          </a:lstStyle>
          <a:p>
            <a:endParaRPr lang="en-US" altLang="en-US" dirty="0"/>
          </a:p>
        </p:txBody>
      </p:sp>
      <p:sp>
        <p:nvSpPr>
          <p:cNvPr id="5" name="Slide Number Placeholder 4"/>
          <p:cNvSpPr>
            <a:spLocks noGrp="1"/>
          </p:cNvSpPr>
          <p:nvPr>
            <p:ph type="sldNum" sz="quarter" idx="12"/>
          </p:nvPr>
        </p:nvSpPr>
        <p:spPr/>
        <p:txBody>
          <a:bodyPr/>
          <a:lstStyle>
            <a:lvl1pPr>
              <a:defRPr/>
            </a:lvl1pPr>
          </a:lstStyle>
          <a:p>
            <a:fld id="{6B132471-F0C8-4511-9F45-8772C02BA4CF}" type="slidenum">
              <a:rPr lang="en-US" altLang="en-US"/>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dirty="0"/>
          </a:p>
        </p:txBody>
      </p:sp>
      <p:sp>
        <p:nvSpPr>
          <p:cNvPr id="3" name="Footer Placeholder 2"/>
          <p:cNvSpPr>
            <a:spLocks noGrp="1"/>
          </p:cNvSpPr>
          <p:nvPr>
            <p:ph type="ftr" sz="quarter" idx="11"/>
          </p:nvPr>
        </p:nvSpPr>
        <p:spPr/>
        <p:txBody>
          <a:bodyPr/>
          <a:lstStyle>
            <a:lvl1pPr>
              <a:defRPr/>
            </a:lvl1pPr>
          </a:lstStyle>
          <a:p>
            <a:endParaRPr lang="en-US" altLang="en-US" dirty="0"/>
          </a:p>
        </p:txBody>
      </p:sp>
      <p:sp>
        <p:nvSpPr>
          <p:cNvPr id="4" name="Slide Number Placeholder 3"/>
          <p:cNvSpPr>
            <a:spLocks noGrp="1"/>
          </p:cNvSpPr>
          <p:nvPr>
            <p:ph type="sldNum" sz="quarter" idx="12"/>
          </p:nvPr>
        </p:nvSpPr>
        <p:spPr/>
        <p:txBody>
          <a:bodyPr/>
          <a:lstStyle>
            <a:lvl1pPr>
              <a:defRPr/>
            </a:lvl1pPr>
          </a:lstStyle>
          <a:p>
            <a:fld id="{769751FD-5EA7-4A35-B3CA-9CDD572DA318}" type="slidenum">
              <a:rPr lang="en-US" altLang="en-US"/>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0D591822-134A-4827-BF4A-D2280D9358F6}" type="slidenum">
              <a:rPr lang="en-US" altLang="en-US"/>
              <a:t>‹#›</a:t>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BC6AE1E7-4565-4B98-981F-3577785D2EE2}" type="slidenum">
              <a:rPr lang="en-US" altLang="en-US"/>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6250" cy="5486400"/>
          </a:xfrm>
          <a:prstGeom prst="rect">
            <a:avLst/>
          </a:prstGeom>
          <a:noFill/>
          <a:ln>
            <a:noFill/>
          </a:ln>
          <a:effectLst/>
        </p:spPr>
        <p:txBody>
          <a:bodyPr vert="horz" wrap="square" lIns="438912" tIns="219456" rIns="438912" bIns="219456" numCol="1" anchor="ctr"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3294063" y="9509125"/>
            <a:ext cx="37306250" cy="19751675"/>
          </a:xfrm>
          <a:prstGeom prst="rect">
            <a:avLst/>
          </a:prstGeom>
          <a:noFill/>
          <a:ln>
            <a:noFill/>
          </a:ln>
          <a:effectLst/>
        </p:spPr>
        <p:txBody>
          <a:bodyPr vert="horz" wrap="square" lIns="438912" tIns="219456" rIns="438912" bIns="219456"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ffectLst/>
        </p:spPr>
        <p:txBody>
          <a:bodyPr vert="horz" wrap="square" lIns="438912" tIns="219456" rIns="438912" bIns="219456" numCol="1" anchor="t" anchorCtr="0" compatLnSpc="1"/>
          <a:lstStyle>
            <a:lvl1pPr defTabSz="4389120">
              <a:defRPr sz="6700"/>
            </a:lvl1pPr>
          </a:lstStyle>
          <a:p>
            <a:endParaRPr lang="en-US" altLang="en-US" dirty="0"/>
          </a:p>
        </p:txBody>
      </p:sp>
      <p:sp>
        <p:nvSpPr>
          <p:cNvPr id="1029" name="Rectangle 5"/>
          <p:cNvSpPr>
            <a:spLocks noGrp="1" noChangeArrowheads="1"/>
          </p:cNvSpPr>
          <p:nvPr>
            <p:ph type="ftr" sz="quarter" idx="3"/>
          </p:nvPr>
        </p:nvSpPr>
        <p:spPr bwMode="auto">
          <a:xfrm>
            <a:off x="14997113" y="29992638"/>
            <a:ext cx="13900150" cy="2193925"/>
          </a:xfrm>
          <a:prstGeom prst="rect">
            <a:avLst/>
          </a:prstGeom>
          <a:noFill/>
          <a:ln>
            <a:noFill/>
          </a:ln>
          <a:effectLst/>
        </p:spPr>
        <p:txBody>
          <a:bodyPr vert="horz" wrap="square" lIns="438912" tIns="219456" rIns="438912" bIns="219456" numCol="1" anchor="t" anchorCtr="0" compatLnSpc="1"/>
          <a:lstStyle>
            <a:lvl1pPr algn="ctr" defTabSz="4389120">
              <a:defRPr sz="6700"/>
            </a:lvl1pPr>
          </a:lstStyle>
          <a:p>
            <a:endParaRPr lang="en-US" altLang="en-US" dirty="0"/>
          </a:p>
        </p:txBody>
      </p:sp>
      <p:sp>
        <p:nvSpPr>
          <p:cNvPr id="1030" name="Rectangle 6"/>
          <p:cNvSpPr>
            <a:spLocks noGrp="1" noChangeArrowheads="1"/>
          </p:cNvSpPr>
          <p:nvPr>
            <p:ph type="sldNum" sz="quarter" idx="4"/>
          </p:nvPr>
        </p:nvSpPr>
        <p:spPr bwMode="auto">
          <a:xfrm>
            <a:off x="31456313" y="29992638"/>
            <a:ext cx="9144000" cy="2193925"/>
          </a:xfrm>
          <a:prstGeom prst="rect">
            <a:avLst/>
          </a:prstGeom>
          <a:noFill/>
          <a:ln>
            <a:noFill/>
          </a:ln>
          <a:effectLst/>
        </p:spPr>
        <p:txBody>
          <a:bodyPr vert="horz" wrap="square" lIns="438912" tIns="219456" rIns="438912" bIns="219456" numCol="1" anchor="t" anchorCtr="0" compatLnSpc="1"/>
          <a:lstStyle>
            <a:lvl1pPr algn="r" defTabSz="4389120">
              <a:defRPr sz="6700"/>
            </a:lvl1pPr>
          </a:lstStyle>
          <a:p>
            <a:fld id="{DBA58A24-B739-45D8-B8D7-53DD50DD459C}" type="slidenum">
              <a:rPr lang="en-US" altLang="en-US"/>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p:titleStyle>
    <p:bodyStyle>
      <a:lvl1pPr marL="1646555" indent="-1646555" algn="l" defTabSz="4389120" rtl="0" fontAlgn="base">
        <a:spcBef>
          <a:spcPct val="20000"/>
        </a:spcBef>
        <a:spcAft>
          <a:spcPct val="0"/>
        </a:spcAft>
        <a:buChar char="•"/>
        <a:defRPr sz="15400" kern="1200">
          <a:solidFill>
            <a:schemeClr val="tx1"/>
          </a:solidFill>
          <a:latin typeface="+mn-lt"/>
          <a:ea typeface="+mn-ea"/>
          <a:cs typeface="+mn-cs"/>
        </a:defRPr>
      </a:lvl1pPr>
      <a:lvl2pPr marL="3565525" indent="-1371600" algn="l" defTabSz="4389120" rtl="0" fontAlgn="base">
        <a:spcBef>
          <a:spcPct val="20000"/>
        </a:spcBef>
        <a:spcAft>
          <a:spcPct val="0"/>
        </a:spcAft>
        <a:buChar char="–"/>
        <a:defRPr sz="13400" kern="1200">
          <a:solidFill>
            <a:schemeClr val="tx1"/>
          </a:solidFill>
          <a:latin typeface="+mn-lt"/>
          <a:ea typeface="+mn-ea"/>
          <a:cs typeface="+mn-cs"/>
        </a:defRPr>
      </a:lvl2pPr>
      <a:lvl3pPr marL="5486400" indent="-1097280" algn="l" defTabSz="4389120" rtl="0" fontAlgn="base">
        <a:spcBef>
          <a:spcPct val="20000"/>
        </a:spcBef>
        <a:spcAft>
          <a:spcPct val="0"/>
        </a:spcAft>
        <a:buChar char="•"/>
        <a:defRPr sz="11500" kern="1200">
          <a:solidFill>
            <a:schemeClr val="tx1"/>
          </a:solidFill>
          <a:latin typeface="+mn-lt"/>
          <a:ea typeface="+mn-ea"/>
          <a:cs typeface="+mn-cs"/>
        </a:defRPr>
      </a:lvl3pPr>
      <a:lvl4pPr marL="7680325" indent="-1097280" algn="l" defTabSz="4389120" rtl="0" fontAlgn="base">
        <a:spcBef>
          <a:spcPct val="20000"/>
        </a:spcBef>
        <a:spcAft>
          <a:spcPct val="0"/>
        </a:spcAft>
        <a:buChar char="–"/>
        <a:defRPr sz="9600" kern="1200">
          <a:solidFill>
            <a:schemeClr val="tx1"/>
          </a:solidFill>
          <a:latin typeface="+mn-lt"/>
          <a:ea typeface="+mn-ea"/>
          <a:cs typeface="+mn-cs"/>
        </a:defRPr>
      </a:lvl4pPr>
      <a:lvl5pPr marL="9876155" indent="-1097280" algn="l" defTabSz="4389120" rtl="0" fontAlgn="base">
        <a:spcBef>
          <a:spcPct val="20000"/>
        </a:spcBef>
        <a:spcAft>
          <a:spcPct val="0"/>
        </a:spcAft>
        <a:buChar char="»"/>
        <a:defRPr sz="9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wmf"/><Relationship Id="rId18" Type="http://schemas.openxmlformats.org/officeDocument/2006/relationships/oleObject" Target="../embeddings/oleObject5.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image" Target="../media/image6.wmf"/><Relationship Id="rId34" Type="http://schemas.openxmlformats.org/officeDocument/2006/relationships/image" Target="../media/image21.jpeg"/><Relationship Id="rId7" Type="http://schemas.openxmlformats.org/officeDocument/2006/relationships/image" Target="../media/image14.png"/><Relationship Id="rId12" Type="http://schemas.openxmlformats.org/officeDocument/2006/relationships/oleObject" Target="../embeddings/oleObject2.bin"/><Relationship Id="rId17" Type="http://schemas.openxmlformats.org/officeDocument/2006/relationships/image" Target="../media/image4.wmf"/><Relationship Id="rId25" Type="http://schemas.openxmlformats.org/officeDocument/2006/relationships/image" Target="../media/image8.wmf"/><Relationship Id="rId33" Type="http://schemas.openxmlformats.org/officeDocument/2006/relationships/image" Target="../media/image20.jpeg"/><Relationship Id="rId2" Type="http://schemas.openxmlformats.org/officeDocument/2006/relationships/slideLayout" Target="../slideLayouts/slideLayout2.xml"/><Relationship Id="rId16" Type="http://schemas.openxmlformats.org/officeDocument/2006/relationships/oleObject" Target="../embeddings/oleObject4.bin"/><Relationship Id="rId20" Type="http://schemas.openxmlformats.org/officeDocument/2006/relationships/oleObject" Target="../embeddings/oleObject6.bin"/><Relationship Id="rId29"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wmf"/><Relationship Id="rId24" Type="http://schemas.openxmlformats.org/officeDocument/2006/relationships/oleObject" Target="../embeddings/oleObject8.bin"/><Relationship Id="rId32" Type="http://schemas.openxmlformats.org/officeDocument/2006/relationships/image" Target="../media/image19.png"/><Relationship Id="rId5" Type="http://schemas.openxmlformats.org/officeDocument/2006/relationships/image" Target="../media/image12.tiff"/><Relationship Id="rId15" Type="http://schemas.openxmlformats.org/officeDocument/2006/relationships/image" Target="../media/image3.wmf"/><Relationship Id="rId23" Type="http://schemas.openxmlformats.org/officeDocument/2006/relationships/image" Target="../media/image7.wmf"/><Relationship Id="rId28" Type="http://schemas.openxmlformats.org/officeDocument/2006/relationships/oleObject" Target="../embeddings/oleObject10.bin"/><Relationship Id="rId10" Type="http://schemas.openxmlformats.org/officeDocument/2006/relationships/oleObject" Target="../embeddings/oleObject1.bin"/><Relationship Id="rId19" Type="http://schemas.openxmlformats.org/officeDocument/2006/relationships/image" Target="../media/image5.wmf"/><Relationship Id="rId31" Type="http://schemas.openxmlformats.org/officeDocument/2006/relationships/image" Target="../media/image18.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 Id="rId22" Type="http://schemas.openxmlformats.org/officeDocument/2006/relationships/oleObject" Target="../embeddings/oleObject7.bin"/><Relationship Id="rId27" Type="http://schemas.openxmlformats.org/officeDocument/2006/relationships/image" Target="../media/image9.wmf"/><Relationship Id="rId30" Type="http://schemas.openxmlformats.org/officeDocument/2006/relationships/image" Target="../media/image17.png"/><Relationship Id="rId35"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2000"/>
            <a:lum/>
          </a:blip>
          <a:srcRect/>
          <a:stretch>
            <a:fillRect/>
          </a:stretch>
        </a:blipFill>
        <a:effectLst/>
      </p:bgPr>
    </p:bg>
    <p:spTree>
      <p:nvGrpSpPr>
        <p:cNvPr id="1" name=""/>
        <p:cNvGrpSpPr/>
        <p:nvPr/>
      </p:nvGrpSpPr>
      <p:grpSpPr>
        <a:xfrm>
          <a:off x="0" y="0"/>
          <a:ext cx="0" cy="0"/>
          <a:chOff x="0" y="0"/>
          <a:chExt cx="0" cy="0"/>
        </a:xfrm>
      </p:grpSpPr>
      <p:sp>
        <p:nvSpPr>
          <p:cNvPr id="46" name="文本框 45"/>
          <p:cNvSpPr txBox="1"/>
          <p:nvPr/>
        </p:nvSpPr>
        <p:spPr>
          <a:xfrm>
            <a:off x="31046420" y="17179766"/>
            <a:ext cx="12500610" cy="2708434"/>
          </a:xfrm>
          <a:prstGeom prst="rect">
            <a:avLst/>
          </a:prstGeom>
          <a:noFill/>
        </p:spPr>
        <p:txBody>
          <a:bodyPr wrap="square" rtlCol="0">
            <a:spAutoFit/>
          </a:bodyPr>
          <a:lstStyle/>
          <a:p>
            <a:pPr algn="ctr"/>
            <a:r>
              <a:rPr lang="en-US" sz="3000" b="1" i="1" dirty="0">
                <a:solidFill>
                  <a:srgbClr val="0066FF"/>
                </a:solidFill>
                <a:latin typeface="Neutra Text-Book Alt"/>
                <a:cs typeface="Neutra Text-Book Alt"/>
                <a:sym typeface="+mn-ea"/>
              </a:rPr>
              <a:t>MAIN RESULTS </a:t>
            </a:r>
            <a:r>
              <a:rPr lang="zh-CN" altLang="en-US" sz="3000" b="1" i="1" dirty="0">
                <a:solidFill>
                  <a:srgbClr val="0066FF"/>
                </a:solidFill>
                <a:latin typeface="Neutra Text-Book Alt"/>
                <a:cs typeface="Neutra Text-Book Alt"/>
              </a:rPr>
              <a:t>on the </a:t>
            </a:r>
            <a:r>
              <a:rPr lang="en-US" altLang="zh-CN" sz="3000" b="1" i="1" dirty="0">
                <a:solidFill>
                  <a:srgbClr val="0066FF"/>
                </a:solidFill>
                <a:latin typeface="Neutra Text-Book Alt"/>
                <a:cs typeface="Neutra Text-Book Alt"/>
              </a:rPr>
              <a:t>Alzheimer</a:t>
            </a:r>
            <a:r>
              <a:rPr lang="zh-CN" altLang="en-US" sz="3000" b="1" i="1" dirty="0">
                <a:solidFill>
                  <a:srgbClr val="0066FF"/>
                </a:solidFill>
                <a:latin typeface="Neutra Text-Book Alt"/>
                <a:cs typeface="Neutra Text-Book Alt"/>
              </a:rPr>
              <a:t> Dataset</a:t>
            </a:r>
            <a:endParaRPr lang="en-US" sz="3000" b="1" i="1" dirty="0">
              <a:solidFill>
                <a:srgbClr val="0066FF"/>
              </a:solidFill>
              <a:latin typeface="Neutra Text-Book Alt"/>
              <a:cs typeface="Neutra Text-Book Alt"/>
              <a:sym typeface="+mn-ea"/>
            </a:endParaRPr>
          </a:p>
          <a:p>
            <a:pPr algn="just"/>
            <a:r>
              <a:rPr lang="en-US" sz="2800" dirty="0">
                <a:solidFill>
                  <a:srgbClr val="333333"/>
                </a:solidFill>
                <a:latin typeface="+mj-lt"/>
                <a:ea typeface="Calibri" panose="020F0502020204030204" pitchFamily="34" charset="0"/>
                <a:sym typeface="+mn-ea"/>
              </a:rPr>
              <a:t>-  The MSE metric is more effective in increasing the CBDA performance.</a:t>
            </a:r>
          </a:p>
          <a:p>
            <a:pPr algn="just"/>
            <a:r>
              <a:rPr lang="en-US" sz="2800" dirty="0">
                <a:solidFill>
                  <a:srgbClr val="333333"/>
                </a:solidFill>
                <a:latin typeface="+mj-lt"/>
                <a:ea typeface="Calibri" panose="020F0502020204030204" pitchFamily="34" charset="0"/>
                <a:sym typeface="+mn-ea"/>
              </a:rPr>
              <a:t>-  With an increased number of features, the CBDA has less optimal combinations that reach our minimal target level of true </a:t>
            </a:r>
            <a:r>
              <a:rPr lang="en-US" sz="2800" dirty="0" smtClean="0">
                <a:solidFill>
                  <a:srgbClr val="333333"/>
                </a:solidFill>
                <a:latin typeface="+mj-lt"/>
                <a:ea typeface="Calibri" panose="020F0502020204030204" pitchFamily="34" charset="0"/>
                <a:sym typeface="+mn-ea"/>
              </a:rPr>
              <a:t>positives (i.e., 7 out of 10)</a:t>
            </a:r>
            <a:endParaRPr lang="en-US" sz="2800" dirty="0">
              <a:solidFill>
                <a:srgbClr val="333333"/>
              </a:solidFill>
              <a:latin typeface="+mj-lt"/>
              <a:ea typeface="Calibri" panose="020F0502020204030204" pitchFamily="34" charset="0"/>
              <a:sym typeface="+mn-ea"/>
            </a:endParaRPr>
          </a:p>
          <a:p>
            <a:pPr algn="just"/>
            <a:r>
              <a:rPr lang="en-US" sz="2800" dirty="0">
                <a:solidFill>
                  <a:srgbClr val="333333"/>
                </a:solidFill>
                <a:latin typeface="+mj-lt"/>
                <a:ea typeface="Calibri" panose="020F0502020204030204" pitchFamily="34" charset="0"/>
                <a:sym typeface="+mn-ea"/>
              </a:rPr>
              <a:t>-  </a:t>
            </a:r>
            <a:r>
              <a:rPr lang="en-US" altLang="zh-CN" sz="2800" dirty="0">
                <a:solidFill>
                  <a:srgbClr val="333333"/>
                </a:solidFill>
                <a:ea typeface="Calibri" panose="020F0502020204030204" pitchFamily="34" charset="0"/>
                <a:sym typeface="+mn-ea"/>
              </a:rPr>
              <a:t>Across the 3 binomial datasets, certain experiments (i.e., FSR and CSR pairs) are performing consistently better, e.g., Experiments 3, 6, 9 and 12</a:t>
            </a:r>
            <a:r>
              <a:rPr lang="en-US" altLang="zh-CN" sz="2800" dirty="0" smtClean="0">
                <a:solidFill>
                  <a:srgbClr val="333333"/>
                </a:solidFill>
                <a:ea typeface="Calibri" panose="020F0502020204030204" pitchFamily="34" charset="0"/>
                <a:sym typeface="+mn-ea"/>
              </a:rPr>
              <a:t>.</a:t>
            </a:r>
            <a:endParaRPr lang="en-US" altLang="zh-CN" sz="2800" dirty="0">
              <a:solidFill>
                <a:srgbClr val="333333"/>
              </a:solidFill>
              <a:ea typeface="Calibri" panose="020F0502020204030204" pitchFamily="34" charset="0"/>
              <a:sym typeface="+mn-ea"/>
            </a:endParaRPr>
          </a:p>
        </p:txBody>
      </p:sp>
      <p:sp>
        <p:nvSpPr>
          <p:cNvPr id="25" name="Rectangle 13"/>
          <p:cNvSpPr/>
          <p:nvPr/>
        </p:nvSpPr>
        <p:spPr>
          <a:xfrm>
            <a:off x="13684885" y="23720425"/>
            <a:ext cx="16947515" cy="4339650"/>
          </a:xfrm>
          <a:prstGeom prst="rect">
            <a:avLst/>
          </a:prstGeom>
        </p:spPr>
        <p:txBody>
          <a:bodyPr wrap="square">
            <a:spAutoFit/>
          </a:bodyPr>
          <a:lstStyle/>
          <a:p>
            <a:pPr algn="ctr"/>
            <a:r>
              <a:rPr lang="en-US" sz="2800" b="1" dirty="0"/>
              <a:t>Null </a:t>
            </a:r>
            <a:r>
              <a:rPr lang="en-US" sz="2800" b="1" dirty="0" smtClean="0"/>
              <a:t>Datasets</a:t>
            </a:r>
            <a:endParaRPr lang="en-US" sz="2800" dirty="0" smtClean="0"/>
          </a:p>
          <a:p>
            <a:pPr algn="just"/>
            <a:r>
              <a:rPr lang="en-US" sz="2800" dirty="0" smtClean="0"/>
              <a:t>The outcome                           with                                                  is completely independent from the set of features X. Each column of                                 with                                        </a:t>
            </a:r>
          </a:p>
          <a:p>
            <a:pPr algn="ctr"/>
            <a:r>
              <a:rPr lang="en-US" sz="2800" b="1" dirty="0" smtClean="0"/>
              <a:t>Binomial </a:t>
            </a:r>
            <a:r>
              <a:rPr lang="en-US" sz="2800" b="1" dirty="0"/>
              <a:t>Datasets</a:t>
            </a:r>
            <a:endParaRPr lang="en-US" sz="2800" dirty="0"/>
          </a:p>
          <a:p>
            <a:pPr algn="just"/>
            <a:r>
              <a:rPr lang="en-US" sz="2800" dirty="0"/>
              <a:t>We select 10 features from X to build a linear additive model                                                          with  </a:t>
            </a:r>
          </a:p>
          <a:p>
            <a:pPr algn="just"/>
            <a:r>
              <a:rPr lang="en-US" sz="2800" dirty="0"/>
              <a:t>and                                   Then outcome Y is generated by                                                        with</a:t>
            </a:r>
            <a:endParaRPr lang="en-US" sz="2800" i="1" dirty="0"/>
          </a:p>
          <a:p>
            <a:pPr algn="just"/>
            <a:r>
              <a:rPr lang="en-US" i="1" dirty="0" smtClean="0"/>
              <a:t>* n: number </a:t>
            </a:r>
            <a:r>
              <a:rPr lang="en-US" i="1" dirty="0"/>
              <a:t>of cases </a:t>
            </a:r>
            <a:r>
              <a:rPr lang="en-US" i="1" dirty="0" smtClean="0"/>
              <a:t>(n=300) , p: number of features (p=100, 900 and 1,500).</a:t>
            </a:r>
            <a:r>
              <a:rPr lang="en-US" dirty="0" smtClean="0"/>
              <a:t>S</a:t>
            </a:r>
            <a:r>
              <a:rPr lang="en-US" dirty="0" smtClean="0"/>
              <a:t>ee Figures 3 and 4 for the results.</a:t>
            </a:r>
            <a:endParaRPr lang="en-US" sz="2800" dirty="0"/>
          </a:p>
          <a:p>
            <a:pPr algn="ctr"/>
            <a:r>
              <a:rPr lang="en-US" sz="2800" b="1" dirty="0" smtClean="0">
                <a:sym typeface="+mn-ea"/>
              </a:rPr>
              <a:t>ADNI </a:t>
            </a:r>
            <a:r>
              <a:rPr lang="en-US" sz="2800" b="1" dirty="0">
                <a:sym typeface="+mn-ea"/>
              </a:rPr>
              <a:t>Case-Study</a:t>
            </a:r>
            <a:endParaRPr lang="en-US" sz="2800" b="1" dirty="0"/>
          </a:p>
          <a:p>
            <a:pPr algn="just"/>
            <a:r>
              <a:rPr lang="en-US" sz="2800" dirty="0">
                <a:sym typeface="+mn-ea"/>
              </a:rPr>
              <a:t>This dataset consists of three cohorts of patients (2,500 cases) with three diagnoses : EO-AD (Early Onset Alzheimer Disease, N1=406), Normal (N2=747) and EO-MCI (Early Onset Mild Cognitive Impairment, N3=1,347). </a:t>
            </a:r>
          </a:p>
        </p:txBody>
      </p:sp>
      <p:pic>
        <p:nvPicPr>
          <p:cNvPr id="36" name="Picture 9"/>
          <p:cNvPicPr>
            <a:picLocks noChangeAspect="1"/>
          </p:cNvPicPr>
          <p:nvPr/>
        </p:nvPicPr>
        <p:blipFill>
          <a:blip r:embed="rId5" cstate="print">
            <a:extLst>
              <a:ext uri="{28A0092B-C50C-407E-A947-70E740481C1C}">
                <a14:useLocalDpi xmlns:a14="http://schemas.microsoft.com/office/drawing/2010/main" val="0"/>
              </a:ext>
            </a:extLst>
          </a:blip>
          <a:srcRect r="601"/>
          <a:stretch>
            <a:fillRect/>
          </a:stretch>
        </p:blipFill>
        <p:spPr>
          <a:xfrm>
            <a:off x="31275928" y="7663597"/>
            <a:ext cx="6518002" cy="8380947"/>
          </a:xfrm>
          <a:prstGeom prst="rect">
            <a:avLst/>
          </a:prstGeom>
        </p:spPr>
      </p:pic>
      <p:sp>
        <p:nvSpPr>
          <p:cNvPr id="2106" name="Text Box 58"/>
          <p:cNvSpPr txBox="1">
            <a:spLocks noChangeArrowheads="1"/>
          </p:cNvSpPr>
          <p:nvPr/>
        </p:nvSpPr>
        <p:spPr bwMode="auto">
          <a:xfrm>
            <a:off x="-35731" y="5715000"/>
            <a:ext cx="13827001" cy="1061829"/>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Introduction</a:t>
            </a:r>
            <a:endParaRPr lang="en-US" altLang="en-US" baseline="-25000" dirty="0"/>
          </a:p>
        </p:txBody>
      </p:sp>
      <p:sp>
        <p:nvSpPr>
          <p:cNvPr id="2107" name="Text Box 59"/>
          <p:cNvSpPr txBox="1">
            <a:spLocks noChangeArrowheads="1"/>
          </p:cNvSpPr>
          <p:nvPr/>
        </p:nvSpPr>
        <p:spPr bwMode="auto">
          <a:xfrm>
            <a:off x="31165800" y="5715000"/>
            <a:ext cx="1260030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Biomed &amp; Health Applications</a:t>
            </a:r>
          </a:p>
        </p:txBody>
      </p:sp>
      <p:sp>
        <p:nvSpPr>
          <p:cNvPr id="2104" name="Text Box 56"/>
          <p:cNvSpPr txBox="1">
            <a:spLocks noChangeArrowheads="1"/>
          </p:cNvSpPr>
          <p:nvPr/>
        </p:nvSpPr>
        <p:spPr bwMode="auto">
          <a:xfrm>
            <a:off x="13804265" y="5715000"/>
            <a:ext cx="1736153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a:t>
            </a:r>
            <a:r>
              <a:rPr lang="en-US" altLang="zh-CN" dirty="0"/>
              <a:t>Framework</a:t>
            </a:r>
            <a:r>
              <a:rPr lang="zh-CN" altLang="en-US" dirty="0"/>
              <a:t> </a:t>
            </a:r>
            <a:r>
              <a:rPr lang="en-US" altLang="zh-CN" dirty="0"/>
              <a:t>&amp;</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Computing</a:t>
            </a:r>
            <a:endParaRPr lang="en-US" altLang="en-US" dirty="0"/>
          </a:p>
        </p:txBody>
      </p:sp>
      <p:pic>
        <p:nvPicPr>
          <p:cNvPr id="4" name="Picture 3"/>
          <p:cNvPicPr>
            <a:picLocks noChangeAspect="1"/>
          </p:cNvPicPr>
          <p:nvPr/>
        </p:nvPicPr>
        <p:blipFill>
          <a:blip r:embed="rId6"/>
          <a:stretch>
            <a:fillRect/>
          </a:stretch>
        </p:blipFill>
        <p:spPr>
          <a:xfrm>
            <a:off x="0" y="286474"/>
            <a:ext cx="7086600" cy="5504726"/>
          </a:xfrm>
          <a:prstGeom prst="rect">
            <a:avLst/>
          </a:prstGeom>
        </p:spPr>
      </p:pic>
      <p:sp>
        <p:nvSpPr>
          <p:cNvPr id="93" name="Text Box 58"/>
          <p:cNvSpPr txBox="1">
            <a:spLocks noChangeArrowheads="1"/>
          </p:cNvSpPr>
          <p:nvPr/>
        </p:nvSpPr>
        <p:spPr bwMode="auto">
          <a:xfrm>
            <a:off x="31486739" y="6759575"/>
            <a:ext cx="12783820" cy="860425"/>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sz="5000" i="0" dirty="0"/>
              <a:t>Results</a:t>
            </a:r>
          </a:p>
        </p:txBody>
      </p:sp>
      <p:sp>
        <p:nvSpPr>
          <p:cNvPr id="11" name="Rectangle 10"/>
          <p:cNvSpPr/>
          <p:nvPr/>
        </p:nvSpPr>
        <p:spPr>
          <a:xfrm>
            <a:off x="152664" y="31276260"/>
            <a:ext cx="13685776" cy="1431161"/>
          </a:xfrm>
          <a:prstGeom prst="rect">
            <a:avLst/>
          </a:prstGeom>
        </p:spPr>
        <p:txBody>
          <a:bodyPr wrap="square">
            <a:spAutoFit/>
          </a:bodyPr>
          <a:lstStyle/>
          <a:p>
            <a:pPr algn="ctr"/>
            <a:r>
              <a:rPr lang="en-US" sz="4000" b="1" dirty="0">
                <a:solidFill>
                  <a:srgbClr val="0066FF"/>
                </a:solidFill>
                <a:latin typeface="Neutra Text-Book Alt"/>
                <a:cs typeface="Neutra Text-Book Alt"/>
              </a:rPr>
              <a:t>Support</a:t>
            </a:r>
          </a:p>
          <a:p>
            <a:pPr algn="l"/>
            <a:r>
              <a:rPr lang="en-US" b="1" dirty="0" smtClean="0"/>
              <a:t>SOCR </a:t>
            </a:r>
            <a:r>
              <a:rPr lang="en-US" b="1" dirty="0"/>
              <a:t>is supported by</a:t>
            </a:r>
            <a:r>
              <a:rPr lang="en-US" dirty="0"/>
              <a:t>: </a:t>
            </a:r>
            <a:r>
              <a:rPr lang="en-US" sz="2300" dirty="0" smtClean="0"/>
              <a:t>University </a:t>
            </a:r>
            <a:r>
              <a:rPr lang="en-US" sz="2300" dirty="0"/>
              <a:t>of Michigan School of Nursing</a:t>
            </a:r>
            <a:r>
              <a:rPr lang="en-US" sz="2300" dirty="0" smtClean="0"/>
              <a:t>, NSF </a:t>
            </a:r>
            <a:r>
              <a:rPr lang="en-US" sz="2300" dirty="0"/>
              <a:t>grants DUE 1416953, 0716055 and 1023115, and NIH grants P20 NR015331, U54 EB020406, P50 NS091856, P30 DK089503</a:t>
            </a:r>
          </a:p>
        </p:txBody>
      </p:sp>
      <p:pic>
        <p:nvPicPr>
          <p:cNvPr id="58" name="Picture 57"/>
          <p:cNvPicPr>
            <a:picLocks noChangeAspect="1"/>
          </p:cNvPicPr>
          <p:nvPr/>
        </p:nvPicPr>
        <p:blipFill rotWithShape="1">
          <a:blip r:embed="rId7" cstate="hqprint"/>
          <a:srcRect/>
          <a:stretch>
            <a:fillRect/>
          </a:stretch>
        </p:blipFill>
        <p:spPr>
          <a:xfrm>
            <a:off x="36842700" y="409763"/>
            <a:ext cx="7086600" cy="2790637"/>
          </a:xfrm>
          <a:prstGeom prst="rect">
            <a:avLst/>
          </a:prstGeom>
        </p:spPr>
      </p:pic>
      <p:pic>
        <p:nvPicPr>
          <p:cNvPr id="10" name="Picture 9"/>
          <p:cNvPicPr>
            <a:picLocks noChangeAspect="1"/>
          </p:cNvPicPr>
          <p:nvPr/>
        </p:nvPicPr>
        <p:blipFill rotWithShape="1">
          <a:blip r:embed="rId8" cstate="hqprint"/>
          <a:srcRect/>
          <a:stretch>
            <a:fillRect/>
          </a:stretch>
        </p:blipFill>
        <p:spPr>
          <a:xfrm>
            <a:off x="38229212" y="3703856"/>
            <a:ext cx="4610101" cy="1247775"/>
          </a:xfrm>
          <a:prstGeom prst="rect">
            <a:avLst/>
          </a:prstGeom>
        </p:spPr>
      </p:pic>
      <p:sp>
        <p:nvSpPr>
          <p:cNvPr id="201" name="Rectangle 200"/>
          <p:cNvSpPr/>
          <p:nvPr/>
        </p:nvSpPr>
        <p:spPr>
          <a:xfrm>
            <a:off x="16611600" y="6758226"/>
            <a:ext cx="12010019" cy="861774"/>
          </a:xfrm>
          <a:prstGeom prst="rect">
            <a:avLst/>
          </a:prstGeom>
        </p:spPr>
        <p:txBody>
          <a:bodyPr wrap="none">
            <a:spAutoFit/>
          </a:bodyPr>
          <a:lstStyle/>
          <a:p>
            <a:pPr algn="ctr"/>
            <a:r>
              <a:rPr lang="en-US" altLang="zh-CN" sz="5000" b="1" dirty="0">
                <a:solidFill>
                  <a:srgbClr val="0066FF"/>
                </a:solidFill>
                <a:latin typeface="Neutra Text-Book Alt"/>
                <a:cs typeface="Neutra Text-Book Alt"/>
              </a:rPr>
              <a:t>CBDA</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Framework</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&amp;</a:t>
            </a:r>
            <a:r>
              <a:rPr lang="zh-CN" altLang="en-US" sz="5000" b="1" dirty="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HPC(LONI</a:t>
            </a:r>
            <a:r>
              <a:rPr lang="zh-CN" altLang="en-US" sz="5000" b="1" dirty="0" smtClean="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Pipeline)</a:t>
            </a:r>
            <a:endParaRPr lang="en-US" sz="5000" b="1" dirty="0">
              <a:solidFill>
                <a:srgbClr val="0066FF"/>
              </a:solidFill>
              <a:latin typeface="Neutra Text-Book Alt"/>
              <a:cs typeface="Neutra Text-Book Alt"/>
            </a:endParaRPr>
          </a:p>
        </p:txBody>
      </p:sp>
      <p:sp>
        <p:nvSpPr>
          <p:cNvPr id="235" name="Content Placeholder 1"/>
          <p:cNvSpPr txBox="1"/>
          <p:nvPr/>
        </p:nvSpPr>
        <p:spPr bwMode="auto">
          <a:xfrm>
            <a:off x="152400" y="6758009"/>
            <a:ext cx="13363187" cy="2242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sz="5000" b="1" dirty="0">
                <a:solidFill>
                  <a:srgbClr val="0066FF"/>
                </a:solidFill>
                <a:latin typeface="Neutra Text-Book Alt"/>
                <a:cs typeface="Neutra Text-Book Alt"/>
              </a:rPr>
              <a:t>Background</a:t>
            </a:r>
          </a:p>
          <a:p>
            <a:pPr algn="just"/>
            <a:r>
              <a:rPr lang="en-US" sz="3400" dirty="0"/>
              <a:t>Big Healthcare Data Science deals with enormous amounts of complex, incongruent, and dynamic data (Big Data) from multiple sources and aims to develop algorithms, methods, tools, and services capable of ingesting such datasets and generating semi-automated decision support systems</a:t>
            </a:r>
            <a:r>
              <a:rPr lang="en-US" sz="3400" dirty="0" smtClean="0"/>
              <a:t>. </a:t>
            </a:r>
          </a:p>
          <a:p>
            <a:pPr algn="just"/>
            <a:r>
              <a:rPr lang="en-US" sz="3400" dirty="0" smtClean="0"/>
              <a:t>Major </a:t>
            </a:r>
            <a:r>
              <a:rPr lang="en-US" sz="3400" dirty="0"/>
              <a:t>challenges in Big Healthcare Data analytics include:</a:t>
            </a:r>
          </a:p>
          <a:p>
            <a:pPr marL="514350" indent="-514350" algn="just">
              <a:buFont typeface="+mj-lt"/>
              <a:buAutoNum type="arabicPeriod"/>
            </a:pPr>
            <a:r>
              <a:rPr lang="en-US" sz="3400" dirty="0" smtClean="0"/>
              <a:t>Choice of reliable </a:t>
            </a:r>
            <a:r>
              <a:rPr lang="en-US" sz="3400" dirty="0"/>
              <a:t>predictive model(s) to apply to the data</a:t>
            </a:r>
          </a:p>
          <a:p>
            <a:pPr marL="514350" indent="-514350" algn="just">
              <a:buFont typeface="+mj-lt"/>
              <a:buAutoNum type="arabicPeriod"/>
            </a:pPr>
            <a:r>
              <a:rPr lang="en-US" sz="3400" dirty="0" smtClean="0"/>
              <a:t>Specification </a:t>
            </a:r>
            <a:r>
              <a:rPr lang="en-US" sz="3400" dirty="0"/>
              <a:t>and implementation of optimal algorithm(s)</a:t>
            </a:r>
          </a:p>
          <a:p>
            <a:pPr marL="514350" indent="-514350" algn="just">
              <a:buFont typeface="+mj-lt"/>
              <a:buAutoNum type="arabicPeriod"/>
            </a:pPr>
            <a:r>
              <a:rPr lang="en-US" sz="3400" dirty="0"/>
              <a:t>F</a:t>
            </a:r>
            <a:r>
              <a:rPr lang="en-US" sz="3400" dirty="0" smtClean="0"/>
              <a:t>easibility</a:t>
            </a:r>
            <a:r>
              <a:rPr lang="en-US" sz="3400" dirty="0"/>
              <a:t>, scalability and convergence of the protocol on large datasets</a:t>
            </a:r>
          </a:p>
          <a:p>
            <a:pPr marL="514350" indent="-514350" algn="just">
              <a:buFont typeface="+mj-lt"/>
              <a:buAutoNum type="arabicPeriod"/>
            </a:pPr>
            <a:r>
              <a:rPr lang="en-US" sz="3400" dirty="0"/>
              <a:t>A</a:t>
            </a:r>
            <a:r>
              <a:rPr lang="en-US" sz="3400" dirty="0" smtClean="0"/>
              <a:t>ccess </a:t>
            </a:r>
            <a:r>
              <a:rPr lang="en-US" sz="3400" dirty="0"/>
              <a:t>to appropriate computational </a:t>
            </a:r>
            <a:r>
              <a:rPr lang="en-US" sz="3400" dirty="0" smtClean="0"/>
              <a:t>resources</a:t>
            </a:r>
            <a:endParaRPr lang="en-US" sz="3400" dirty="0"/>
          </a:p>
          <a:p>
            <a:pPr algn="just"/>
            <a:r>
              <a:rPr lang="en-US" sz="3400" dirty="0"/>
              <a:t>We propose </a:t>
            </a:r>
            <a:r>
              <a:rPr lang="en-US" sz="3400" b="1" dirty="0"/>
              <a:t>Compressive Big Data analytics (CBDA) </a:t>
            </a:r>
            <a:r>
              <a:rPr lang="en-US" sz="3400" dirty="0"/>
              <a:t>to tackle most of these challenges. CBDA allows us to identify critical data features associated with specific traits, track multivariate relations and predict high-order trends in data. We also design </a:t>
            </a:r>
            <a:r>
              <a:rPr lang="en-US" sz="3400" dirty="0" smtClean="0"/>
              <a:t>a HPC pipeline </a:t>
            </a:r>
            <a:r>
              <a:rPr lang="en-US" sz="3400" dirty="0"/>
              <a:t>to evaluate CBDA performance with precipitated time complexity in complex simulated and observed biomedical </a:t>
            </a:r>
            <a:r>
              <a:rPr lang="en-US" sz="3400" dirty="0" smtClean="0"/>
              <a:t>data. The CBDA flowchart is shown in </a:t>
            </a:r>
            <a:r>
              <a:rPr lang="en-US" sz="3400" b="1" dirty="0" smtClean="0"/>
              <a:t>Figure 1</a:t>
            </a:r>
            <a:r>
              <a:rPr lang="en-US" sz="3400" dirty="0" smtClean="0"/>
              <a:t>.</a:t>
            </a:r>
            <a:endParaRPr lang="en-US" sz="3400" dirty="0"/>
          </a:p>
          <a:p>
            <a:r>
              <a:rPr lang="en-US" sz="5000" b="1" dirty="0">
                <a:solidFill>
                  <a:srgbClr val="0066FF"/>
                </a:solidFill>
                <a:latin typeface="Neutra Text-Book Alt"/>
                <a:cs typeface="Neutra Text-Book Alt"/>
              </a:rPr>
              <a:t>Models</a:t>
            </a:r>
          </a:p>
          <a:p>
            <a:pPr algn="just"/>
            <a:r>
              <a:rPr lang="en-US" sz="3400" dirty="0"/>
              <a:t>CBDA is based on an ensemble predictor called </a:t>
            </a:r>
            <a:r>
              <a:rPr lang="en-US" sz="3400" dirty="0" err="1"/>
              <a:t>SuperLearner</a:t>
            </a:r>
            <a:r>
              <a:rPr lang="en-US" sz="3400" dirty="0"/>
              <a:t> (SL) that combines many different pre-defined algorithms into a single predictive model. The </a:t>
            </a:r>
            <a:r>
              <a:rPr lang="en-US" sz="3400" dirty="0" err="1"/>
              <a:t>SuperLearner</a:t>
            </a:r>
            <a:r>
              <a:rPr lang="en-US" sz="3400" dirty="0"/>
              <a:t> function takes the training set pair and returns the predicted values based on the validation data and the weights of each algorithm in final ensemble for further inference, and therefore greatly simplifies the choice of the predictive model(s) to apply to the data. </a:t>
            </a:r>
            <a:endParaRPr lang="en-US" sz="3400" dirty="0" smtClean="0"/>
          </a:p>
          <a:p>
            <a:r>
              <a:rPr lang="en-US" sz="5000" b="1" dirty="0" smtClean="0">
                <a:solidFill>
                  <a:srgbClr val="0066FF"/>
                </a:solidFill>
                <a:latin typeface="Neutra Text-Book Alt"/>
                <a:cs typeface="Neutra Text-Book Alt"/>
              </a:rPr>
              <a:t>Datasets</a:t>
            </a:r>
            <a:endParaRPr lang="en-US" sz="5000" b="1" dirty="0">
              <a:solidFill>
                <a:srgbClr val="0066FF"/>
              </a:solidFill>
              <a:latin typeface="Neutra Text-Book Alt"/>
              <a:cs typeface="Neutra Text-Book Alt"/>
            </a:endParaRPr>
          </a:p>
          <a:p>
            <a:pPr algn="just"/>
            <a:r>
              <a:rPr lang="en-US" sz="3400" dirty="0"/>
              <a:t>We validate the CBDA technique on three independent datasets. The first two, namely the Null and Binomial datasets, are synthetically generated as cases and features for the purpose of testing the protocol and assessing the CBDA performance. For all the Binomial datasets, only 10 features are used to generate the outcome variable. The third case-study represents a real biomedical dataset on Alzheimer’s disease using clinical and neuroimaging </a:t>
            </a:r>
            <a:r>
              <a:rPr lang="en-US" sz="3400" dirty="0" smtClean="0"/>
              <a:t>measures.</a:t>
            </a:r>
          </a:p>
          <a:p>
            <a:r>
              <a:rPr lang="en-US" sz="5000" b="1" dirty="0" smtClean="0">
                <a:solidFill>
                  <a:srgbClr val="0066FF"/>
                </a:solidFill>
                <a:latin typeface="Neutra Text-Book Alt"/>
                <a:cs typeface="Neutra Text-Book Alt"/>
              </a:rPr>
              <a:t>Software/Tools</a:t>
            </a:r>
            <a:endParaRPr lang="en-US" sz="5000" b="1" dirty="0">
              <a:solidFill>
                <a:srgbClr val="0066FF"/>
              </a:solidFill>
              <a:latin typeface="Neutra Text-Book Alt"/>
              <a:cs typeface="Neutra Text-Book Alt"/>
            </a:endParaRPr>
          </a:p>
          <a:p>
            <a:pPr algn="just"/>
            <a:r>
              <a:rPr lang="en-US" sz="3400" dirty="0" smtClean="0"/>
              <a:t>The CBDA protocol is developed in the open source </a:t>
            </a:r>
            <a:r>
              <a:rPr lang="en-US" sz="3400" dirty="0"/>
              <a:t>R </a:t>
            </a:r>
            <a:r>
              <a:rPr lang="en-US" sz="3400" dirty="0" smtClean="0"/>
              <a:t>environment  </a:t>
            </a:r>
            <a:r>
              <a:rPr lang="en-US" sz="3400" dirty="0">
                <a:solidFill>
                  <a:schemeClr val="tx1">
                    <a:lumMod val="95000"/>
                    <a:lumOff val="5000"/>
                  </a:schemeClr>
                </a:solidFill>
              </a:rPr>
              <a:t>(https://www.r-project.org/Licenses</a:t>
            </a:r>
            <a:r>
              <a:rPr lang="en-US" sz="3400" dirty="0" smtClean="0">
                <a:solidFill>
                  <a:schemeClr val="tx1">
                    <a:lumMod val="95000"/>
                    <a:lumOff val="5000"/>
                  </a:schemeClr>
                </a:solidFill>
              </a:rPr>
              <a:t>/).</a:t>
            </a:r>
          </a:p>
          <a:p>
            <a:pPr algn="just"/>
            <a:r>
              <a:rPr lang="en-US" sz="3400" dirty="0" smtClean="0"/>
              <a:t>The CBDA R package R1.0.0 is now </a:t>
            </a:r>
            <a:r>
              <a:rPr lang="en-US" sz="3400" dirty="0"/>
              <a:t>available on CRAN (https://CRAN.R-project.org/package=CBDA </a:t>
            </a:r>
            <a:r>
              <a:rPr lang="en-US" sz="3400" dirty="0" smtClean="0"/>
              <a:t>). </a:t>
            </a:r>
          </a:p>
          <a:p>
            <a:pPr algn="just"/>
            <a:r>
              <a:rPr lang="en-US" sz="3400" dirty="0" smtClean="0"/>
              <a:t>Production runs and validation </a:t>
            </a:r>
            <a:r>
              <a:rPr lang="en-US" sz="3400" dirty="0"/>
              <a:t>of </a:t>
            </a:r>
            <a:r>
              <a:rPr lang="en-US" sz="3400" dirty="0" smtClean="0"/>
              <a:t>the CBDA protocol uses the open source workflow </a:t>
            </a:r>
            <a:r>
              <a:rPr lang="en-US" sz="3400" dirty="0"/>
              <a:t>application LONI pipeline (http://pipeline.loni.usc.edu/). </a:t>
            </a:r>
            <a:endParaRPr lang="en-US" sz="2800" dirty="0">
              <a:solidFill>
                <a:schemeClr val="tx1"/>
              </a:solidFill>
            </a:endParaRPr>
          </a:p>
        </p:txBody>
      </p:sp>
      <p:sp>
        <p:nvSpPr>
          <p:cNvPr id="40" name="Text Box 58"/>
          <p:cNvSpPr txBox="1">
            <a:spLocks noChangeArrowheads="1"/>
          </p:cNvSpPr>
          <p:nvPr/>
        </p:nvSpPr>
        <p:spPr bwMode="auto">
          <a:xfrm>
            <a:off x="31165800" y="27277396"/>
            <a:ext cx="12600305" cy="861774"/>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sz="5000" dirty="0">
                <a:sym typeface="+mn-ea"/>
              </a:rPr>
              <a:t>Conclusions and </a:t>
            </a:r>
            <a:r>
              <a:rPr lang="en-US" altLang="en-US" sz="5000" dirty="0" smtClean="0">
                <a:sym typeface="+mn-ea"/>
              </a:rPr>
              <a:t>Discussion</a:t>
            </a:r>
            <a:endParaRPr lang="en-US" altLang="en-US" sz="2500" dirty="0">
              <a:solidFill>
                <a:srgbClr val="FF0000"/>
              </a:solidFill>
              <a:sym typeface="+mn-ea"/>
            </a:endParaRPr>
          </a:p>
        </p:txBody>
      </p:sp>
      <p:sp>
        <p:nvSpPr>
          <p:cNvPr id="41" name="文本框 40"/>
          <p:cNvSpPr txBox="1"/>
          <p:nvPr/>
        </p:nvSpPr>
        <p:spPr>
          <a:xfrm>
            <a:off x="31198820" y="27933908"/>
            <a:ext cx="12348845" cy="4831080"/>
          </a:xfrm>
          <a:prstGeom prst="rect">
            <a:avLst/>
          </a:prstGeom>
          <a:noFill/>
        </p:spPr>
        <p:txBody>
          <a:bodyPr wrap="square" rtlCol="0">
            <a:spAutoFit/>
          </a:bodyPr>
          <a:lstStyle/>
          <a:p>
            <a:pPr algn="just"/>
            <a:r>
              <a:rPr lang="en-US" altLang="zh-CN" sz="2800" dirty="0" smtClean="0">
                <a:solidFill>
                  <a:schemeClr val="tx1"/>
                </a:solidFill>
                <a:latin typeface="+mn-lt"/>
                <a:ea typeface="Calibri" panose="020F0502020204030204" pitchFamily="34" charset="0"/>
                <a:sym typeface="+mn-ea"/>
              </a:rPr>
              <a:t>The</a:t>
            </a:r>
            <a:r>
              <a:rPr lang="zh-CN" altLang="en-US" sz="2800" dirty="0" smtClean="0">
                <a:solidFill>
                  <a:schemeClr val="tx1"/>
                </a:solidFill>
                <a:latin typeface="+mn-lt"/>
                <a:ea typeface="Calibri" panose="020F0502020204030204" pitchFamily="34" charset="0"/>
                <a:sym typeface="+mn-ea"/>
              </a:rPr>
              <a:t> </a:t>
            </a:r>
            <a:r>
              <a:rPr lang="en-US" sz="2800" b="1" u="sng" dirty="0" smtClean="0">
                <a:solidFill>
                  <a:schemeClr val="tx1"/>
                </a:solidFill>
                <a:latin typeface="+mn-lt"/>
                <a:ea typeface="Calibri" panose="020F0502020204030204" pitchFamily="34" charset="0"/>
                <a:sym typeface="+mn-ea"/>
              </a:rPr>
              <a:t>CBDA</a:t>
            </a:r>
            <a:r>
              <a:rPr lang="en-US" sz="2800" dirty="0" smtClean="0">
                <a:solidFill>
                  <a:schemeClr val="tx1"/>
                </a:solidFill>
                <a:latin typeface="+mn-lt"/>
                <a:ea typeface="Calibri" panose="020F0502020204030204" pitchFamily="34" charset="0"/>
                <a:sym typeface="+mn-ea"/>
              </a:rPr>
              <a:t> </a:t>
            </a:r>
            <a:r>
              <a:rPr lang="en-US" sz="2800" dirty="0">
                <a:solidFill>
                  <a:schemeClr val="tx1"/>
                </a:solidFill>
                <a:latin typeface="+mn-lt"/>
                <a:ea typeface="Calibri" panose="020F0502020204030204" pitchFamily="34" charset="0"/>
                <a:sym typeface="+mn-ea"/>
              </a:rPr>
              <a:t>method takes a divide-and-conquer approach utilizing ideas from Compressive </a:t>
            </a:r>
            <a:r>
              <a:rPr lang="en-US" sz="2800" dirty="0" smtClean="0">
                <a:solidFill>
                  <a:schemeClr val="tx1"/>
                </a:solidFill>
                <a:latin typeface="+mn-lt"/>
                <a:ea typeface="Calibri" panose="020F0502020204030204" pitchFamily="34" charset="0"/>
                <a:sym typeface="+mn-ea"/>
              </a:rPr>
              <a:t>Sensing</a:t>
            </a:r>
            <a:r>
              <a:rPr lang="zh-CN" altLang="en-US" sz="2800" dirty="0" smtClean="0">
                <a:solidFill>
                  <a:schemeClr val="tx1"/>
                </a:solidFill>
                <a:latin typeface="+mn-lt"/>
                <a:ea typeface="Calibri" panose="020F0502020204030204" pitchFamily="34" charset="0"/>
                <a:sym typeface="+mn-ea"/>
              </a:rPr>
              <a:t> </a:t>
            </a:r>
            <a:r>
              <a:rPr lang="en-US" sz="2800" dirty="0" smtClean="0">
                <a:solidFill>
                  <a:schemeClr val="tx1"/>
                </a:solidFill>
                <a:latin typeface="+mn-lt"/>
                <a:ea typeface="Calibri" panose="020F0502020204030204" pitchFamily="34" charset="0"/>
                <a:sym typeface="+mn-ea"/>
              </a:rPr>
              <a:t>(CS</a:t>
            </a:r>
            <a:r>
              <a:rPr lang="en-US" sz="2800" dirty="0">
                <a:solidFill>
                  <a:schemeClr val="tx1"/>
                </a:solidFill>
                <a:latin typeface="+mn-lt"/>
                <a:ea typeface="Calibri" panose="020F0502020204030204" pitchFamily="34" charset="0"/>
                <a:sym typeface="+mn-ea"/>
              </a:rPr>
              <a:t>) and Signal Processing (SP). </a:t>
            </a:r>
            <a:r>
              <a:rPr lang="en-US" altLang="zh-CN" sz="2800" dirty="0" smtClean="0">
                <a:solidFill>
                  <a:schemeClr val="tx1"/>
                </a:solidFill>
                <a:latin typeface="+mn-lt"/>
                <a:ea typeface="Calibri" panose="020F0502020204030204" pitchFamily="34" charset="0"/>
                <a:sym typeface="+mn-ea"/>
              </a:rPr>
              <a:t>Different</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from</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ordinary</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learning</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and</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statistical</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model,</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we</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combine subsampling and bootstrapping with an</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ensemble</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algorithm strategy</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(i.e.</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SuperLearner)</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to</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rPr>
              <a:t>exploit </a:t>
            </a:r>
            <a:r>
              <a:rPr lang="en-US" altLang="zh-CN" sz="2800" dirty="0">
                <a:solidFill>
                  <a:schemeClr val="tx1"/>
                </a:solidFill>
                <a:latin typeface="+mn-lt"/>
              </a:rPr>
              <a:t>as many machine learning, classification, statistical modeling tools </a:t>
            </a:r>
            <a:r>
              <a:rPr lang="en-US" altLang="zh-CN" sz="2800" dirty="0" smtClean="0">
                <a:solidFill>
                  <a:schemeClr val="tx1"/>
                </a:solidFill>
                <a:latin typeface="+mn-lt"/>
              </a:rPr>
              <a:t>and </a:t>
            </a:r>
            <a:r>
              <a:rPr lang="en-US" altLang="zh-CN" sz="2800" dirty="0">
                <a:solidFill>
                  <a:schemeClr val="tx1"/>
                </a:solidFill>
                <a:latin typeface="+mn-lt"/>
              </a:rPr>
              <a:t>ensure the best predictive model </a:t>
            </a:r>
            <a:r>
              <a:rPr lang="en-US" altLang="zh-CN" sz="2800" dirty="0" smtClean="0">
                <a:solidFill>
                  <a:schemeClr val="tx1"/>
                </a:solidFill>
                <a:latin typeface="+mn-lt"/>
              </a:rPr>
              <a:t>generation.</a:t>
            </a:r>
            <a:r>
              <a:rPr lang="zh-CN" altLang="en-US" sz="2800" dirty="0" smtClean="0">
                <a:solidFill>
                  <a:schemeClr val="tx1"/>
                </a:solidFill>
                <a:latin typeface="+mn-lt"/>
              </a:rPr>
              <a:t> </a:t>
            </a:r>
            <a:r>
              <a:rPr lang="en-US" altLang="zh-CN" sz="2800" dirty="0" smtClean="0">
                <a:solidFill>
                  <a:schemeClr val="tx1"/>
                </a:solidFill>
                <a:latin typeface="+mn-lt"/>
              </a:rPr>
              <a:t>We </a:t>
            </a:r>
            <a:r>
              <a:rPr lang="en-US" altLang="zh-CN" sz="2800" dirty="0">
                <a:solidFill>
                  <a:schemeClr val="tx1"/>
                </a:solidFill>
                <a:latin typeface="+mn-lt"/>
              </a:rPr>
              <a:t>tested our first generation CBDA protocol on both synthetically generated and real </a:t>
            </a:r>
            <a:r>
              <a:rPr lang="en-US" altLang="zh-CN" sz="2800" dirty="0" smtClean="0">
                <a:solidFill>
                  <a:schemeClr val="tx1"/>
                </a:solidFill>
                <a:latin typeface="+mn-lt"/>
              </a:rPr>
              <a:t>datasets.</a:t>
            </a:r>
            <a:r>
              <a:rPr lang="zh-CN" altLang="en-US" sz="2800" dirty="0" smtClean="0">
                <a:solidFill>
                  <a:schemeClr val="tx1"/>
                </a:solidFill>
                <a:latin typeface="+mn-lt"/>
              </a:rPr>
              <a:t> </a:t>
            </a:r>
            <a:r>
              <a:rPr lang="en-US" sz="2800" dirty="0" smtClean="0">
                <a:solidFill>
                  <a:schemeClr val="tx1"/>
                </a:solidFill>
                <a:latin typeface="+mn-lt"/>
                <a:ea typeface="Calibri" panose="020F0502020204030204" pitchFamily="34" charset="0"/>
                <a:sym typeface="+mn-ea"/>
              </a:rPr>
              <a:t>Current results </a:t>
            </a:r>
            <a:r>
              <a:rPr lang="en-US" sz="2800" dirty="0">
                <a:solidFill>
                  <a:schemeClr val="tx1"/>
                </a:solidFill>
                <a:latin typeface="+mn-lt"/>
                <a:ea typeface="Calibri" panose="020F0502020204030204" pitchFamily="34" charset="0"/>
                <a:sym typeface="+mn-ea"/>
              </a:rPr>
              <a:t>provide evidence of the effectiveness of CBDA to deal with complex and heterogeneous real data application. </a:t>
            </a:r>
          </a:p>
          <a:p>
            <a:pPr algn="just"/>
            <a:r>
              <a:rPr lang="en-US" sz="2800" dirty="0">
                <a:solidFill>
                  <a:schemeClr val="tx1"/>
                </a:solidFill>
                <a:latin typeface="+mn-lt"/>
                <a:ea typeface="Calibri" panose="020F0502020204030204" pitchFamily="34" charset="0"/>
                <a:sym typeface="+mn-ea"/>
              </a:rPr>
              <a:t>Further studies will examine the theoretical CBDA properties </a:t>
            </a:r>
            <a:r>
              <a:rPr lang="en-US" altLang="zh-CN" sz="2800" dirty="0" smtClean="0">
                <a:solidFill>
                  <a:schemeClr val="tx1"/>
                </a:solidFill>
                <a:latin typeface="+mn-lt"/>
                <a:ea typeface="Calibri" panose="020F0502020204030204" pitchFamily="34" charset="0"/>
                <a:sym typeface="+mn-ea"/>
              </a:rPr>
              <a:t>and</a:t>
            </a:r>
            <a:r>
              <a:rPr lang="zh-CN" altLang="en-US" sz="2800" dirty="0" smtClean="0">
                <a:solidFill>
                  <a:schemeClr val="tx1"/>
                </a:solidFill>
                <a:latin typeface="+mn-lt"/>
                <a:ea typeface="Calibri" panose="020F0502020204030204" pitchFamily="34" charset="0"/>
                <a:sym typeface="+mn-ea"/>
              </a:rPr>
              <a:t> </a:t>
            </a:r>
            <a:r>
              <a:rPr lang="en-US" sz="2800" dirty="0" smtClean="0">
                <a:solidFill>
                  <a:schemeClr val="tx1"/>
                </a:solidFill>
                <a:latin typeface="+mn-lt"/>
                <a:ea typeface="Calibri" panose="020F0502020204030204" pitchFamily="34" charset="0"/>
                <a:sym typeface="+mn-ea"/>
              </a:rPr>
              <a:t>the </a:t>
            </a:r>
            <a:r>
              <a:rPr lang="en-US" sz="2800" dirty="0">
                <a:solidFill>
                  <a:schemeClr val="tx1"/>
                </a:solidFill>
                <a:latin typeface="+mn-lt"/>
                <a:ea typeface="Calibri" panose="020F0502020204030204" pitchFamily="34" charset="0"/>
                <a:sym typeface="+mn-ea"/>
              </a:rPr>
              <a:t>performance of the CBDA technique on larger biomedical datasets</a:t>
            </a:r>
            <a:r>
              <a:rPr lang="en-US" sz="2800" dirty="0" smtClean="0">
                <a:solidFill>
                  <a:schemeClr val="tx1"/>
                </a:solidFill>
                <a:latin typeface="+mn-lt"/>
                <a:ea typeface="Calibri" panose="020F0502020204030204" pitchFamily="34" charset="0"/>
                <a:sym typeface="+mn-ea"/>
              </a:rPr>
              <a:t>.</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Meanwhile,</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we</a:t>
            </a:r>
            <a:r>
              <a:rPr lang="zh-CN" altLang="en-US" sz="2800" dirty="0" smtClean="0">
                <a:solidFill>
                  <a:schemeClr val="tx1"/>
                </a:solidFill>
                <a:latin typeface="+mn-lt"/>
                <a:ea typeface="Calibri" panose="020F0502020204030204" pitchFamily="34" charset="0"/>
                <a:sym typeface="+mn-ea"/>
              </a:rPr>
              <a:t> </a:t>
            </a:r>
            <a:r>
              <a:rPr lang="en-US" altLang="zh-CN" sz="2800" dirty="0" smtClean="0">
                <a:solidFill>
                  <a:schemeClr val="tx1"/>
                </a:solidFill>
                <a:latin typeface="+mn-lt"/>
                <a:ea typeface="Calibri" panose="020F0502020204030204" pitchFamily="34" charset="0"/>
                <a:sym typeface="+mn-ea"/>
              </a:rPr>
              <a:t>are</a:t>
            </a:r>
            <a:r>
              <a:rPr lang="zh-CN" altLang="en-US" sz="2800" dirty="0">
                <a:solidFill>
                  <a:schemeClr val="tx1"/>
                </a:solidFill>
                <a:latin typeface="+mn-lt"/>
                <a:ea typeface="Calibri" panose="020F0502020204030204" pitchFamily="34" charset="0"/>
                <a:sym typeface="+mn-ea"/>
              </a:rPr>
              <a:t> </a:t>
            </a:r>
            <a:r>
              <a:rPr lang="en-US" altLang="zh-CN" sz="2800" dirty="0" smtClean="0">
                <a:solidFill>
                  <a:schemeClr val="tx1"/>
                </a:solidFill>
                <a:latin typeface="+mn-lt"/>
              </a:rPr>
              <a:t>exploring </a:t>
            </a:r>
            <a:r>
              <a:rPr lang="en-US" altLang="zh-CN" sz="2800" dirty="0">
                <a:solidFill>
                  <a:schemeClr val="tx1"/>
                </a:solidFill>
                <a:latin typeface="+mn-lt"/>
              </a:rPr>
              <a:t>the CBDA mathematical </a:t>
            </a:r>
            <a:r>
              <a:rPr lang="en-US" altLang="zh-CN" sz="2800" dirty="0" smtClean="0">
                <a:solidFill>
                  <a:schemeClr val="tx1"/>
                </a:solidFill>
                <a:latin typeface="+mn-lt"/>
              </a:rPr>
              <a:t>properties,</a:t>
            </a:r>
            <a:r>
              <a:rPr lang="zh-CN" altLang="en-US" sz="2800" dirty="0" smtClean="0">
                <a:solidFill>
                  <a:schemeClr val="tx1"/>
                </a:solidFill>
                <a:latin typeface="+mn-lt"/>
              </a:rPr>
              <a:t> </a:t>
            </a:r>
            <a:r>
              <a:rPr lang="en-US" altLang="zh-CN" sz="2800" dirty="0" smtClean="0">
                <a:solidFill>
                  <a:schemeClr val="tx1"/>
                </a:solidFill>
                <a:latin typeface="+mn-lt"/>
              </a:rPr>
              <a:t>e.g.</a:t>
            </a:r>
            <a:r>
              <a:rPr lang="zh-CN" altLang="en-US" sz="2800" dirty="0" smtClean="0">
                <a:solidFill>
                  <a:schemeClr val="tx1"/>
                </a:solidFill>
                <a:latin typeface="+mn-lt"/>
              </a:rPr>
              <a:t> </a:t>
            </a:r>
            <a:r>
              <a:rPr lang="en-US" altLang="zh-CN" sz="2800" dirty="0" smtClean="0">
                <a:solidFill>
                  <a:schemeClr val="tx1"/>
                </a:solidFill>
                <a:latin typeface="+mn-lt"/>
              </a:rPr>
              <a:t>conditions</a:t>
            </a:r>
            <a:r>
              <a:rPr lang="zh-CN" altLang="en-US" sz="2800" dirty="0" smtClean="0">
                <a:solidFill>
                  <a:schemeClr val="tx1"/>
                </a:solidFill>
                <a:latin typeface="+mn-lt"/>
              </a:rPr>
              <a:t> </a:t>
            </a:r>
            <a:r>
              <a:rPr lang="en-US" altLang="zh-CN" sz="2800" dirty="0" smtClean="0">
                <a:solidFill>
                  <a:schemeClr val="tx1"/>
                </a:solidFill>
                <a:latin typeface="+mn-lt"/>
              </a:rPr>
              <a:t>that</a:t>
            </a:r>
            <a:r>
              <a:rPr lang="zh-CN" altLang="en-US" sz="2800" dirty="0" smtClean="0">
                <a:solidFill>
                  <a:schemeClr val="tx1"/>
                </a:solidFill>
                <a:latin typeface="+mn-lt"/>
              </a:rPr>
              <a:t> </a:t>
            </a:r>
            <a:r>
              <a:rPr lang="en-US" altLang="zh-CN" sz="2800" dirty="0" smtClean="0">
                <a:solidFill>
                  <a:schemeClr val="tx1"/>
                </a:solidFill>
                <a:latin typeface="+mn-lt"/>
              </a:rPr>
              <a:t>guarantee</a:t>
            </a:r>
            <a:r>
              <a:rPr lang="zh-CN" altLang="en-US" sz="2800" dirty="0" smtClean="0">
                <a:solidFill>
                  <a:schemeClr val="tx1"/>
                </a:solidFill>
                <a:latin typeface="+mn-lt"/>
              </a:rPr>
              <a:t> </a:t>
            </a:r>
            <a:r>
              <a:rPr lang="en-US" altLang="zh-CN" sz="2800" dirty="0" smtClean="0">
                <a:solidFill>
                  <a:schemeClr val="tx1"/>
                </a:solidFill>
                <a:latin typeface="+mn-lt"/>
              </a:rPr>
              <a:t>CBDA</a:t>
            </a:r>
            <a:r>
              <a:rPr lang="zh-CN" altLang="en-US" sz="2800" dirty="0" smtClean="0">
                <a:solidFill>
                  <a:schemeClr val="tx1"/>
                </a:solidFill>
                <a:latin typeface="+mn-lt"/>
              </a:rPr>
              <a:t> </a:t>
            </a:r>
            <a:r>
              <a:rPr lang="en-US" altLang="zh-CN" sz="2800" dirty="0" smtClean="0">
                <a:solidFill>
                  <a:schemeClr val="tx1"/>
                </a:solidFill>
                <a:latin typeface="+mn-lt"/>
              </a:rPr>
              <a:t>convergence.</a:t>
            </a:r>
          </a:p>
        </p:txBody>
      </p:sp>
      <p:sp>
        <p:nvSpPr>
          <p:cNvPr id="126" name="Rectangle 9"/>
          <p:cNvSpPr>
            <a:spLocks noChangeArrowheads="1"/>
          </p:cNvSpPr>
          <p:nvPr/>
        </p:nvSpPr>
        <p:spPr bwMode="auto">
          <a:xfrm>
            <a:off x="5715000" y="456644"/>
            <a:ext cx="32785286" cy="3389413"/>
          </a:xfrm>
          <a:prstGeom prst="rect">
            <a:avLst/>
          </a:prstGeom>
          <a:noFill/>
          <a:ln>
            <a:noFill/>
          </a:ln>
          <a:effectLst/>
        </p:spPr>
        <p:txBody>
          <a:bodyPr lIns="198821" tIns="100554" rIns="198821" bIns="100554" anchor="ctr"/>
          <a:lstStyle>
            <a:lvl1pPr defTabSz="3086100">
              <a:defRPr sz="2400">
                <a:solidFill>
                  <a:schemeClr val="tx1"/>
                </a:solidFill>
                <a:latin typeface="Times New Roman" panose="02020603050405020304" pitchFamily="18" charset="0"/>
              </a:defRPr>
            </a:lvl1pPr>
            <a:lvl2pPr defTabSz="3086100">
              <a:defRPr sz="2400">
                <a:solidFill>
                  <a:schemeClr val="tx1"/>
                </a:solidFill>
                <a:latin typeface="Times New Roman" panose="02020603050405020304" pitchFamily="18" charset="0"/>
              </a:defRPr>
            </a:lvl2pPr>
            <a:lvl3pPr defTabSz="3086100">
              <a:defRPr sz="2400">
                <a:solidFill>
                  <a:schemeClr val="tx1"/>
                </a:solidFill>
                <a:latin typeface="Times New Roman" panose="02020603050405020304" pitchFamily="18" charset="0"/>
              </a:defRPr>
            </a:lvl3pPr>
            <a:lvl4pPr defTabSz="3086100">
              <a:defRPr sz="2400">
                <a:solidFill>
                  <a:schemeClr val="tx1"/>
                </a:solidFill>
                <a:latin typeface="Times New Roman" panose="02020603050405020304" pitchFamily="18" charset="0"/>
              </a:defRPr>
            </a:lvl4pPr>
            <a:lvl5pPr defTabSz="3086100">
              <a:defRPr sz="2400">
                <a:solidFill>
                  <a:schemeClr val="tx1"/>
                </a:solidFill>
                <a:latin typeface="Times New Roman" panose="02020603050405020304" pitchFamily="18" charset="0"/>
              </a:defRPr>
            </a:lvl5pPr>
            <a:lvl6pPr marL="457200" defTabSz="3086100" fontAlgn="base">
              <a:spcBef>
                <a:spcPct val="0"/>
              </a:spcBef>
              <a:spcAft>
                <a:spcPct val="0"/>
              </a:spcAft>
              <a:defRPr sz="2400">
                <a:solidFill>
                  <a:schemeClr val="tx1"/>
                </a:solidFill>
                <a:latin typeface="Times New Roman" panose="02020603050405020304" pitchFamily="18" charset="0"/>
              </a:defRPr>
            </a:lvl6pPr>
            <a:lvl7pPr marL="914400" defTabSz="3086100" fontAlgn="base">
              <a:spcBef>
                <a:spcPct val="0"/>
              </a:spcBef>
              <a:spcAft>
                <a:spcPct val="0"/>
              </a:spcAft>
              <a:defRPr sz="2400">
                <a:solidFill>
                  <a:schemeClr val="tx1"/>
                </a:solidFill>
                <a:latin typeface="Times New Roman" panose="02020603050405020304" pitchFamily="18" charset="0"/>
              </a:defRPr>
            </a:lvl7pPr>
            <a:lvl8pPr marL="1371600" defTabSz="3086100" fontAlgn="base">
              <a:spcBef>
                <a:spcPct val="0"/>
              </a:spcBef>
              <a:spcAft>
                <a:spcPct val="0"/>
              </a:spcAft>
              <a:defRPr sz="2400">
                <a:solidFill>
                  <a:schemeClr val="tx1"/>
                </a:solidFill>
                <a:latin typeface="Times New Roman" panose="02020603050405020304" pitchFamily="18" charset="0"/>
              </a:defRPr>
            </a:lvl8pPr>
            <a:lvl9pPr marL="1828800" defTabSz="3086100" fontAlgn="base">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sz="10200" b="1" i="1" spc="200" dirty="0" smtClean="0">
                <a:latin typeface="Neutra Text-Bold SC Italic"/>
                <a:cs typeface="Neutra Text-Bold SC Italic"/>
              </a:rPr>
              <a:t>Compressive Big Data Analytics - CBDA</a:t>
            </a:r>
          </a:p>
          <a:p>
            <a:pPr algn="ctr">
              <a:lnSpc>
                <a:spcPct val="90000"/>
              </a:lnSpc>
            </a:pPr>
            <a:r>
              <a:rPr lang="en-US" sz="8000" b="1" i="1" spc="200" dirty="0" smtClean="0">
                <a:latin typeface="Neutra Text-Bold SC Italic"/>
                <a:cs typeface="Neutra Text-Bold SC Italic"/>
              </a:rPr>
              <a:t>Applications </a:t>
            </a:r>
            <a:r>
              <a:rPr lang="en-US" sz="8000" b="1" i="1" spc="200" dirty="0">
                <a:latin typeface="Neutra Text-Bold SC Italic"/>
                <a:cs typeface="Neutra Text-Bold SC Italic"/>
              </a:rPr>
              <a:t>to Biomedical and Health Studies</a:t>
            </a:r>
          </a:p>
        </p:txBody>
      </p:sp>
      <p:sp>
        <p:nvSpPr>
          <p:cNvPr id="127" name="Rectangle 10"/>
          <p:cNvSpPr txBox="1">
            <a:spLocks noChangeArrowheads="1"/>
          </p:cNvSpPr>
          <p:nvPr/>
        </p:nvSpPr>
        <p:spPr bwMode="auto">
          <a:xfrm>
            <a:off x="10439400" y="3810000"/>
            <a:ext cx="22555200" cy="1818422"/>
          </a:xfrm>
          <a:prstGeom prst="rect">
            <a:avLst/>
          </a:prstGeom>
          <a:noFill/>
          <a:ln>
            <a:noFill/>
          </a:ln>
          <a:effectLst>
            <a:outerShdw dist="25399" dir="2700000" algn="ctr" rotWithShape="0">
              <a:srgbClr val="FFFFFF"/>
            </a:outerShdw>
          </a:effectLst>
        </p:spPr>
        <p:txBody>
          <a:bodyPr vert="horz" wrap="square" lIns="171355" tIns="171355" rIns="171352" bIns="171355" numCol="1" anchor="b" anchorCtr="0" compatLnSpc="1"/>
          <a:lst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a:lstStyle>
          <a:p>
            <a:r>
              <a:rPr lang="en-US" sz="5000" b="1" dirty="0" err="1">
                <a:solidFill>
                  <a:schemeClr val="tx1"/>
                </a:solidFill>
                <a:latin typeface="Neutra Text-Book SC"/>
              </a:rPr>
              <a:t>Simeone</a:t>
            </a:r>
            <a:r>
              <a:rPr lang="en-US" sz="5000" b="1" dirty="0">
                <a:solidFill>
                  <a:schemeClr val="tx1"/>
                </a:solidFill>
                <a:latin typeface="Neutra Text-Book SC"/>
              </a:rPr>
              <a:t> Marino, </a:t>
            </a:r>
            <a:r>
              <a:rPr lang="en-US" sz="5000" b="1" dirty="0" err="1">
                <a:solidFill>
                  <a:schemeClr val="tx1"/>
                </a:solidFill>
                <a:latin typeface="Neutra Text-Book SC"/>
              </a:rPr>
              <a:t>Jiachen</a:t>
            </a:r>
            <a:r>
              <a:rPr lang="en-US" sz="5000" b="1" dirty="0">
                <a:solidFill>
                  <a:schemeClr val="tx1"/>
                </a:solidFill>
                <a:latin typeface="Neutra Text-Book SC"/>
              </a:rPr>
              <a:t> Xu, Yi Zhao, Nina Zhou, </a:t>
            </a:r>
            <a:r>
              <a:rPr lang="en-US" sz="5000" b="1" dirty="0" err="1">
                <a:solidFill>
                  <a:schemeClr val="tx1"/>
                </a:solidFill>
                <a:latin typeface="Neutra Text-Book SC"/>
              </a:rPr>
              <a:t>Yiwang</a:t>
            </a:r>
            <a:r>
              <a:rPr lang="en-US" sz="5000" b="1" dirty="0">
                <a:solidFill>
                  <a:schemeClr val="tx1"/>
                </a:solidFill>
                <a:latin typeface="Neutra Text-Book SC"/>
              </a:rPr>
              <a:t> Zhou, </a:t>
            </a:r>
          </a:p>
          <a:p>
            <a:r>
              <a:rPr lang="en-US" sz="5000" b="1" dirty="0" err="1">
                <a:solidFill>
                  <a:schemeClr val="tx1"/>
                </a:solidFill>
                <a:latin typeface="Neutra Text-Book SC"/>
              </a:rPr>
              <a:t>Yehu</a:t>
            </a:r>
            <a:r>
              <a:rPr lang="en-US" sz="5000" b="1" dirty="0">
                <a:solidFill>
                  <a:schemeClr val="tx1"/>
                </a:solidFill>
                <a:latin typeface="Neutra Text-Book SC"/>
              </a:rPr>
              <a:t> Chen, </a:t>
            </a:r>
            <a:r>
              <a:rPr lang="en-US" sz="5000" b="1" dirty="0" err="1">
                <a:solidFill>
                  <a:schemeClr val="tx1"/>
                </a:solidFill>
                <a:latin typeface="Neutra Text-Book SC"/>
              </a:rPr>
              <a:t>Yingsi</a:t>
            </a:r>
            <a:r>
              <a:rPr lang="en-US" sz="5000" b="1" dirty="0">
                <a:solidFill>
                  <a:schemeClr val="tx1"/>
                </a:solidFill>
                <a:latin typeface="Neutra Text-Book SC"/>
              </a:rPr>
              <a:t> Jian, </a:t>
            </a:r>
            <a:r>
              <a:rPr lang="en-US" sz="5000" b="1" dirty="0" err="1">
                <a:solidFill>
                  <a:schemeClr val="tx1"/>
                </a:solidFill>
                <a:latin typeface="Neutra Text-Book SC"/>
              </a:rPr>
              <a:t>Qiucheng</a:t>
            </a:r>
            <a:r>
              <a:rPr lang="en-US" sz="5000" b="1" dirty="0">
                <a:solidFill>
                  <a:schemeClr val="tx1"/>
                </a:solidFill>
                <a:latin typeface="Neutra Text-Book SC"/>
              </a:rPr>
              <a:t> Wu, </a:t>
            </a:r>
            <a:r>
              <a:rPr lang="en-US" sz="5000" b="1" dirty="0" err="1">
                <a:solidFill>
                  <a:schemeClr val="tx1"/>
                </a:solidFill>
                <a:latin typeface="Neutra Text-Book SC"/>
              </a:rPr>
              <a:t>Yichen</a:t>
            </a:r>
            <a:r>
              <a:rPr lang="en-US" sz="5000" b="1" dirty="0">
                <a:solidFill>
                  <a:schemeClr val="tx1"/>
                </a:solidFill>
                <a:latin typeface="Neutra Text-Book SC"/>
              </a:rPr>
              <a:t> Yang, </a:t>
            </a:r>
            <a:r>
              <a:rPr lang="en-US" altLang="zh-CN" sz="5000" b="1" dirty="0">
                <a:solidFill>
                  <a:schemeClr val="tx1"/>
                </a:solidFill>
                <a:latin typeface="Neutra Text-Book SC"/>
              </a:rPr>
              <a:t>and</a:t>
            </a:r>
            <a:r>
              <a:rPr lang="zh-CN" altLang="en-US" sz="5000" b="1" dirty="0">
                <a:solidFill>
                  <a:schemeClr val="tx1"/>
                </a:solidFill>
                <a:latin typeface="Neutra Text-Book SC"/>
              </a:rPr>
              <a:t> </a:t>
            </a:r>
            <a:r>
              <a:rPr lang="en-US" sz="5000" b="1" dirty="0">
                <a:solidFill>
                  <a:schemeClr val="tx1"/>
                </a:solidFill>
                <a:latin typeface="Neutra Text-Book SC"/>
              </a:rPr>
              <a:t>Ivo D. </a:t>
            </a:r>
            <a:r>
              <a:rPr lang="en-US" sz="5000" b="1" dirty="0" err="1">
                <a:solidFill>
                  <a:schemeClr val="tx1"/>
                </a:solidFill>
                <a:latin typeface="Neutra Text-Book SC"/>
              </a:rPr>
              <a:t>Dinov</a:t>
            </a:r>
            <a:endParaRPr lang="en-US" sz="5000" b="1" dirty="0">
              <a:solidFill>
                <a:schemeClr val="tx1"/>
              </a:solidFill>
              <a:latin typeface="Neutra Text-Book SC"/>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rcRect l="3720" t="153" r="3829" b="-153"/>
          <a:stretch>
            <a:fillRect/>
          </a:stretch>
        </p:blipFill>
        <p:spPr>
          <a:xfrm>
            <a:off x="14129385" y="7663597"/>
            <a:ext cx="15782290" cy="8868551"/>
          </a:xfrm>
          <a:prstGeom prst="rect">
            <a:avLst/>
          </a:prstGeom>
        </p:spPr>
      </p:pic>
      <p:sp>
        <p:nvSpPr>
          <p:cNvPr id="9" name="Rectangle 200"/>
          <p:cNvSpPr/>
          <p:nvPr/>
        </p:nvSpPr>
        <p:spPr>
          <a:xfrm>
            <a:off x="19202400" y="23126581"/>
            <a:ext cx="6549678" cy="800219"/>
          </a:xfrm>
          <a:prstGeom prst="rect">
            <a:avLst/>
          </a:prstGeom>
        </p:spPr>
        <p:txBody>
          <a:bodyPr wrap="none">
            <a:spAutoFit/>
          </a:bodyPr>
          <a:lstStyle/>
          <a:p>
            <a:r>
              <a:rPr lang="en-US" sz="4600" b="1" dirty="0">
                <a:solidFill>
                  <a:srgbClr val="0066FF"/>
                </a:solidFill>
                <a:latin typeface="Neutra Text-Book Alt"/>
                <a:cs typeface="Neutra Text-Book Alt"/>
              </a:rPr>
              <a:t>Datasets for Validation</a:t>
            </a:r>
            <a:endParaRPr lang="zh-CN" altLang="en-US" sz="4600" b="1" dirty="0">
              <a:solidFill>
                <a:srgbClr val="0066FF"/>
              </a:solidFill>
              <a:latin typeface="Neutra Text-Book Alt"/>
              <a:cs typeface="Neutra Text-Book Alt"/>
            </a:endParaRPr>
          </a:p>
        </p:txBody>
      </p:sp>
      <p:graphicFrame>
        <p:nvGraphicFramePr>
          <p:cNvPr id="20" name="对象 19">
            <a:hlinkClick r:id="" action="ppaction://ole?verb=0"/>
          </p:cNvPr>
          <p:cNvGraphicFramePr>
            <a:graphicFrameLocks noChangeAspect="1"/>
          </p:cNvGraphicFramePr>
          <p:nvPr/>
        </p:nvGraphicFramePr>
        <p:xfrm>
          <a:off x="16532225" y="24563705"/>
          <a:ext cx="2822575" cy="530860"/>
        </p:xfrm>
        <a:graphic>
          <a:graphicData uri="http://schemas.openxmlformats.org/presentationml/2006/ole">
            <mc:AlternateContent xmlns:mc="http://schemas.openxmlformats.org/markup-compatibility/2006">
              <mc:Choice xmlns:v="urn:schemas-microsoft-com:vml" Requires="v">
                <p:oleObj spid="_x0000_s1994" r:id="rId10" imgW="1219200" imgH="228600" progId="Equation.KSEE3">
                  <p:embed/>
                </p:oleObj>
              </mc:Choice>
              <mc:Fallback>
                <p:oleObj r:id="rId10" imgW="1219200" imgH="228600" progId="Equation.KSEE3">
                  <p:embed/>
                  <p:pic>
                    <p:nvPicPr>
                      <p:cNvPr id="0" name="图片 1024"/>
                      <p:cNvPicPr/>
                      <p:nvPr/>
                    </p:nvPicPr>
                    <p:blipFill>
                      <a:blip r:embed="rId11"/>
                      <a:stretch>
                        <a:fillRect/>
                      </a:stretch>
                    </p:blipFill>
                    <p:spPr>
                      <a:xfrm>
                        <a:off x="16532225" y="24563705"/>
                        <a:ext cx="2822575" cy="53086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22540595" y="25450800"/>
          <a:ext cx="4815205" cy="528955"/>
        </p:xfrm>
        <a:graphic>
          <a:graphicData uri="http://schemas.openxmlformats.org/presentationml/2006/ole">
            <mc:AlternateContent xmlns:mc="http://schemas.openxmlformats.org/markup-compatibility/2006">
              <mc:Choice xmlns:v="urn:schemas-microsoft-com:vml" Requires="v">
                <p:oleObj spid="_x0000_s1995" r:id="rId12" imgW="2197100" imgH="241300" progId="Equation.KSEE3">
                  <p:embed/>
                </p:oleObj>
              </mc:Choice>
              <mc:Fallback>
                <p:oleObj r:id="rId12" imgW="2197100" imgH="241300" progId="Equation.KSEE3">
                  <p:embed/>
                  <p:pic>
                    <p:nvPicPr>
                      <p:cNvPr id="0" name="图片 1024"/>
                      <p:cNvPicPr/>
                      <p:nvPr/>
                    </p:nvPicPr>
                    <p:blipFill>
                      <a:blip r:embed="rId13"/>
                      <a:stretch>
                        <a:fillRect/>
                      </a:stretch>
                    </p:blipFill>
                    <p:spPr>
                      <a:xfrm>
                        <a:off x="22540595" y="25450800"/>
                        <a:ext cx="4815205" cy="52895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28310523" y="25436554"/>
          <a:ext cx="1677035" cy="516890"/>
        </p:xfrm>
        <a:graphic>
          <a:graphicData uri="http://schemas.openxmlformats.org/presentationml/2006/ole">
            <mc:AlternateContent xmlns:mc="http://schemas.openxmlformats.org/markup-compatibility/2006">
              <mc:Choice xmlns:v="urn:schemas-microsoft-com:vml" Requires="v">
                <p:oleObj spid="_x0000_s1996" r:id="rId14" imgW="660400" imgH="203200" progId="Equation.KSEE3">
                  <p:embed/>
                </p:oleObj>
              </mc:Choice>
              <mc:Fallback>
                <p:oleObj r:id="rId14" imgW="660400" imgH="203200" progId="Equation.KSEE3">
                  <p:embed/>
                  <p:pic>
                    <p:nvPicPr>
                      <p:cNvPr id="0" name="图片 1024"/>
                      <p:cNvPicPr/>
                      <p:nvPr/>
                    </p:nvPicPr>
                    <p:blipFill>
                      <a:blip r:embed="rId15"/>
                      <a:stretch>
                        <a:fillRect/>
                      </a:stretch>
                    </p:blipFill>
                    <p:spPr>
                      <a:xfrm>
                        <a:off x="28310523" y="25436554"/>
                        <a:ext cx="1677035" cy="516890"/>
                      </a:xfrm>
                      <a:prstGeom prst="rect">
                        <a:avLst/>
                      </a:prstGeom>
                    </p:spPr>
                  </p:pic>
                </p:oleObj>
              </mc:Fallback>
            </mc:AlternateContent>
          </a:graphicData>
        </a:graphic>
      </p:graphicFrame>
      <p:grpSp>
        <p:nvGrpSpPr>
          <p:cNvPr id="6" name="Group 5"/>
          <p:cNvGrpSpPr/>
          <p:nvPr/>
        </p:nvGrpSpPr>
        <p:grpSpPr>
          <a:xfrm>
            <a:off x="14314805" y="25908000"/>
            <a:ext cx="12659995" cy="599440"/>
            <a:chOff x="14205585" y="26604871"/>
            <a:chExt cx="12659995" cy="599440"/>
          </a:xfrm>
        </p:grpSpPr>
        <p:graphicFrame>
          <p:nvGraphicFramePr>
            <p:cNvPr id="27" name="对象 26">
              <a:hlinkClick r:id="" action="ppaction://ole?verb=0"/>
            </p:cNvPr>
            <p:cNvGraphicFramePr>
              <a:graphicFrameLocks noChangeAspect="1"/>
            </p:cNvGraphicFramePr>
            <p:nvPr/>
          </p:nvGraphicFramePr>
          <p:xfrm>
            <a:off x="14205585" y="26604871"/>
            <a:ext cx="3051175" cy="599440"/>
          </p:xfrm>
          <a:graphic>
            <a:graphicData uri="http://schemas.openxmlformats.org/presentationml/2006/ole">
              <mc:AlternateContent xmlns:mc="http://schemas.openxmlformats.org/markup-compatibility/2006">
                <mc:Choice xmlns:v="urn:schemas-microsoft-com:vml" Requires="v">
                  <p:oleObj spid="_x0000_s1997" r:id="rId16" imgW="1295400" imgH="254000" progId="Equation.KSEE3">
                    <p:embed/>
                  </p:oleObj>
                </mc:Choice>
                <mc:Fallback>
                  <p:oleObj r:id="rId16" imgW="1295400" imgH="254000" progId="Equation.KSEE3">
                    <p:embed/>
                    <p:pic>
                      <p:nvPicPr>
                        <p:cNvPr id="0" name="图片 1024"/>
                        <p:cNvPicPr/>
                        <p:nvPr/>
                      </p:nvPicPr>
                      <p:blipFill>
                        <a:blip r:embed="rId17"/>
                        <a:stretch>
                          <a:fillRect/>
                        </a:stretch>
                      </p:blipFill>
                      <p:spPr>
                        <a:xfrm>
                          <a:off x="14205585" y="26604871"/>
                          <a:ext cx="3051175" cy="599440"/>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21899880" y="26628366"/>
            <a:ext cx="2637155" cy="502285"/>
          </p:xfrm>
          <a:graphic>
            <a:graphicData uri="http://schemas.openxmlformats.org/presentationml/2006/ole">
              <mc:AlternateContent xmlns:mc="http://schemas.openxmlformats.org/markup-compatibility/2006">
                <mc:Choice xmlns:v="urn:schemas-microsoft-com:vml" Requires="v">
                  <p:oleObj spid="_x0000_s1998" r:id="rId18" imgW="1270000" imgH="241300" progId="Equation.KSEE3">
                    <p:embed/>
                  </p:oleObj>
                </mc:Choice>
                <mc:Fallback>
                  <p:oleObj r:id="rId18" imgW="1270000" imgH="241300" progId="Equation.KSEE3">
                    <p:embed/>
                    <p:pic>
                      <p:nvPicPr>
                        <p:cNvPr id="0" name="图片 1024"/>
                        <p:cNvPicPr/>
                        <p:nvPr/>
                      </p:nvPicPr>
                      <p:blipFill>
                        <a:blip r:embed="rId19"/>
                        <a:stretch>
                          <a:fillRect/>
                        </a:stretch>
                      </p:blipFill>
                      <p:spPr>
                        <a:xfrm>
                          <a:off x="21899880" y="26628366"/>
                          <a:ext cx="2637155" cy="502285"/>
                        </a:xfrm>
                        <a:prstGeom prst="rect">
                          <a:avLst/>
                        </a:prstGeom>
                      </p:spPr>
                    </p:pic>
                  </p:oleObj>
                </mc:Fallback>
              </mc:AlternateContent>
            </a:graphicData>
          </a:graphic>
        </p:graphicFrame>
        <p:graphicFrame>
          <p:nvGraphicFramePr>
            <p:cNvPr id="17" name="对象 16"/>
            <p:cNvGraphicFramePr/>
            <p:nvPr/>
          </p:nvGraphicFramePr>
          <p:xfrm>
            <a:off x="24497665" y="26606776"/>
            <a:ext cx="2367915" cy="501650"/>
          </p:xfrm>
          <a:graphic>
            <a:graphicData uri="http://schemas.openxmlformats.org/presentationml/2006/ole">
              <mc:AlternateContent xmlns:mc="http://schemas.openxmlformats.org/markup-compatibility/2006">
                <mc:Choice xmlns:v="urn:schemas-microsoft-com:vml" Requires="v">
                  <p:oleObj spid="_x0000_s1999" r:id="rId20" imgW="2490470" imgH="568960" progId="Equation.KSEE3">
                    <p:embed/>
                  </p:oleObj>
                </mc:Choice>
                <mc:Fallback>
                  <p:oleObj r:id="rId20" imgW="2490470" imgH="568960" progId="Equation.KSEE3">
                    <p:embed/>
                    <p:pic>
                      <p:nvPicPr>
                        <p:cNvPr id="0" name="图片 17"/>
                        <p:cNvPicPr/>
                        <p:nvPr/>
                      </p:nvPicPr>
                      <p:blipFill>
                        <a:blip r:embed="rId21"/>
                        <a:stretch>
                          <a:fillRect/>
                        </a:stretch>
                      </p:blipFill>
                      <p:spPr>
                        <a:xfrm>
                          <a:off x="24497665" y="26606776"/>
                          <a:ext cx="2367915" cy="501650"/>
                        </a:xfrm>
                        <a:prstGeom prst="rect">
                          <a:avLst/>
                        </a:prstGeom>
                      </p:spPr>
                    </p:pic>
                  </p:oleObj>
                </mc:Fallback>
              </mc:AlternateContent>
            </a:graphicData>
          </a:graphic>
        </p:graphicFrame>
      </p:grpSp>
      <p:graphicFrame>
        <p:nvGraphicFramePr>
          <p:cNvPr id="29" name="对象 28">
            <a:hlinkClick r:id="" action="ppaction://ole?verb=0"/>
          </p:cNvPr>
          <p:cNvGraphicFramePr>
            <a:graphicFrameLocks noChangeAspect="1"/>
          </p:cNvGraphicFramePr>
          <p:nvPr/>
        </p:nvGraphicFramePr>
        <p:xfrm>
          <a:off x="15658465" y="24147145"/>
          <a:ext cx="2400935" cy="541655"/>
        </p:xfrm>
        <a:graphic>
          <a:graphicData uri="http://schemas.openxmlformats.org/presentationml/2006/ole">
            <mc:AlternateContent xmlns:mc="http://schemas.openxmlformats.org/markup-compatibility/2006">
              <mc:Choice xmlns:v="urn:schemas-microsoft-com:vml" Requires="v">
                <p:oleObj spid="_x0000_s2000" r:id="rId22" imgW="1016000" imgH="228600" progId="Equation.KSEE3">
                  <p:embed/>
                </p:oleObj>
              </mc:Choice>
              <mc:Fallback>
                <p:oleObj r:id="rId22" imgW="1016000" imgH="228600" progId="Equation.KSEE3">
                  <p:embed/>
                  <p:pic>
                    <p:nvPicPr>
                      <p:cNvPr id="0" name="图片 1024"/>
                      <p:cNvPicPr/>
                      <p:nvPr/>
                    </p:nvPicPr>
                    <p:blipFill>
                      <a:blip r:embed="rId23"/>
                      <a:stretch>
                        <a:fillRect/>
                      </a:stretch>
                    </p:blipFill>
                    <p:spPr>
                      <a:xfrm>
                        <a:off x="15658465" y="24147145"/>
                        <a:ext cx="2400935" cy="541655"/>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nvGraphicFramePr>
        <p:xfrm>
          <a:off x="18816320" y="24155400"/>
          <a:ext cx="4500880" cy="560070"/>
        </p:xfrm>
        <a:graphic>
          <a:graphicData uri="http://schemas.openxmlformats.org/presentationml/2006/ole">
            <mc:AlternateContent xmlns:mc="http://schemas.openxmlformats.org/markup-compatibility/2006">
              <mc:Choice xmlns:v="urn:schemas-microsoft-com:vml" Requires="v">
                <p:oleObj spid="_x0000_s2001" r:id="rId24" imgW="1943100" imgH="241300" progId="Equation.KSEE3">
                  <p:embed/>
                </p:oleObj>
              </mc:Choice>
              <mc:Fallback>
                <p:oleObj r:id="rId24" imgW="1943100" imgH="241300" progId="Equation.KSEE3">
                  <p:embed/>
                  <p:pic>
                    <p:nvPicPr>
                      <p:cNvPr id="0" name="图片 1024"/>
                      <p:cNvPicPr/>
                      <p:nvPr/>
                    </p:nvPicPr>
                    <p:blipFill>
                      <a:blip r:embed="rId25"/>
                      <a:stretch>
                        <a:fillRect/>
                      </a:stretch>
                    </p:blipFill>
                    <p:spPr>
                      <a:xfrm>
                        <a:off x="18816320" y="24155400"/>
                        <a:ext cx="4500880" cy="560070"/>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20106640" y="24557990"/>
          <a:ext cx="4124960" cy="612775"/>
        </p:xfrm>
        <a:graphic>
          <a:graphicData uri="http://schemas.openxmlformats.org/presentationml/2006/ole">
            <mc:AlternateContent xmlns:mc="http://schemas.openxmlformats.org/markup-compatibility/2006">
              <mc:Choice xmlns:v="urn:schemas-microsoft-com:vml" Requires="v">
                <p:oleObj spid="_x0000_s2002" r:id="rId26" imgW="1625600" imgH="241300" progId="Equation.KSEE3">
                  <p:embed/>
                </p:oleObj>
              </mc:Choice>
              <mc:Fallback>
                <p:oleObj r:id="rId26" imgW="1625600" imgH="241300" progId="Equation.KSEE3">
                  <p:embed/>
                  <p:pic>
                    <p:nvPicPr>
                      <p:cNvPr id="0" name="图片 1024"/>
                      <p:cNvPicPr/>
                      <p:nvPr/>
                    </p:nvPicPr>
                    <p:blipFill>
                      <a:blip r:embed="rId27"/>
                      <a:stretch>
                        <a:fillRect/>
                      </a:stretch>
                    </p:blipFill>
                    <p:spPr>
                      <a:xfrm>
                        <a:off x="20106640" y="24557990"/>
                        <a:ext cx="4124960" cy="61277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nvGraphicFramePr>
        <p:xfrm>
          <a:off x="27733625" y="25755600"/>
          <a:ext cx="1831975" cy="904240"/>
        </p:xfrm>
        <a:graphic>
          <a:graphicData uri="http://schemas.openxmlformats.org/presentationml/2006/ole">
            <mc:AlternateContent xmlns:mc="http://schemas.openxmlformats.org/markup-compatibility/2006">
              <mc:Choice xmlns:v="urn:schemas-microsoft-com:vml" Requires="v">
                <p:oleObj spid="_x0000_s2003" r:id="rId28" imgW="800100" imgH="393700" progId="Equation.KSEE3">
                  <p:embed/>
                </p:oleObj>
              </mc:Choice>
              <mc:Fallback>
                <p:oleObj r:id="rId28" imgW="800100" imgH="393700" progId="Equation.KSEE3">
                  <p:embed/>
                  <p:pic>
                    <p:nvPicPr>
                      <p:cNvPr id="0" name="图片 1024"/>
                      <p:cNvPicPr/>
                      <p:nvPr/>
                    </p:nvPicPr>
                    <p:blipFill>
                      <a:blip r:embed="rId29"/>
                      <a:stretch>
                        <a:fillRect/>
                      </a:stretch>
                    </p:blipFill>
                    <p:spPr>
                      <a:xfrm>
                        <a:off x="27733625" y="25755600"/>
                        <a:ext cx="1831975" cy="904240"/>
                      </a:xfrm>
                      <a:prstGeom prst="rect">
                        <a:avLst/>
                      </a:prstGeom>
                    </p:spPr>
                  </p:pic>
                </p:oleObj>
              </mc:Fallback>
            </mc:AlternateContent>
          </a:graphicData>
        </a:graphic>
      </p:graphicFrame>
      <p:pic>
        <p:nvPicPr>
          <p:cNvPr id="45" name="图片 44"/>
          <p:cNvPicPr>
            <a:picLocks noChangeAspect="1"/>
          </p:cNvPicPr>
          <p:nvPr/>
        </p:nvPicPr>
        <p:blipFill>
          <a:blip r:embed="rId30"/>
          <a:stretch>
            <a:fillRect/>
          </a:stretch>
        </p:blipFill>
        <p:spPr>
          <a:xfrm>
            <a:off x="37947600" y="7663597"/>
            <a:ext cx="5840730" cy="7223321"/>
          </a:xfrm>
          <a:prstGeom prst="rect">
            <a:avLst/>
          </a:prstGeom>
        </p:spPr>
      </p:pic>
      <p:sp>
        <p:nvSpPr>
          <p:cNvPr id="47" name="文本框 46"/>
          <p:cNvSpPr txBox="1"/>
          <p:nvPr/>
        </p:nvSpPr>
        <p:spPr>
          <a:xfrm>
            <a:off x="37947600" y="15776138"/>
            <a:ext cx="5741670" cy="1292662"/>
          </a:xfrm>
          <a:prstGeom prst="rect">
            <a:avLst/>
          </a:prstGeom>
          <a:noFill/>
        </p:spPr>
        <p:txBody>
          <a:bodyPr wrap="square" rtlCol="0" anchor="t">
            <a:spAutoFit/>
          </a:bodyPr>
          <a:lstStyle/>
          <a:p>
            <a:pPr algn="just"/>
            <a:r>
              <a:rPr lang="en-US" sz="2600" b="1" dirty="0" smtClean="0">
                <a:solidFill>
                  <a:srgbClr val="333333"/>
                </a:solidFill>
                <a:latin typeface="+mj-lt"/>
                <a:ea typeface="Calibri" panose="020F0502020204030204" pitchFamily="34" charset="0"/>
                <a:sym typeface="+mn-ea"/>
              </a:rPr>
              <a:t>MAIN RESULT: </a:t>
            </a:r>
            <a:r>
              <a:rPr lang="en-US" sz="2600" dirty="0" smtClean="0">
                <a:solidFill>
                  <a:srgbClr val="333333"/>
                </a:solidFill>
                <a:latin typeface="+mj-lt"/>
                <a:ea typeface="Calibri" panose="020F0502020204030204" pitchFamily="34" charset="0"/>
                <a:sym typeface="+mn-ea"/>
              </a:rPr>
              <a:t>Even </a:t>
            </a:r>
            <a:r>
              <a:rPr lang="en-US" sz="2600" dirty="0">
                <a:solidFill>
                  <a:srgbClr val="333333"/>
                </a:solidFill>
                <a:latin typeface="+mj-lt"/>
                <a:ea typeface="Calibri" panose="020F0502020204030204" pitchFamily="34" charset="0"/>
                <a:sym typeface="+mn-ea"/>
              </a:rPr>
              <a:t>with </a:t>
            </a:r>
            <a:r>
              <a:rPr lang="en-US" sz="2600" dirty="0" smtClean="0">
                <a:solidFill>
                  <a:srgbClr val="333333"/>
                </a:solidFill>
                <a:latin typeface="+mj-lt"/>
                <a:ea typeface="Calibri" panose="020F0502020204030204" pitchFamily="34" charset="0"/>
                <a:sym typeface="+mn-ea"/>
              </a:rPr>
              <a:t>low </a:t>
            </a:r>
            <a:r>
              <a:rPr lang="en-US" sz="2600" dirty="0">
                <a:solidFill>
                  <a:srgbClr val="333333"/>
                </a:solidFill>
                <a:latin typeface="+mj-lt"/>
                <a:ea typeface="Calibri" panose="020F0502020204030204" pitchFamily="34" charset="0"/>
                <a:sym typeface="+mn-ea"/>
              </a:rPr>
              <a:t>undersampling rates, the CBDA protocol can identify most of the true features.</a:t>
            </a:r>
          </a:p>
        </p:txBody>
      </p:sp>
      <p:sp>
        <p:nvSpPr>
          <p:cNvPr id="48" name="文本框 47"/>
          <p:cNvSpPr txBox="1"/>
          <p:nvPr/>
        </p:nvSpPr>
        <p:spPr>
          <a:xfrm>
            <a:off x="37793930" y="14833937"/>
            <a:ext cx="6135370" cy="1015663"/>
          </a:xfrm>
          <a:prstGeom prst="rect">
            <a:avLst/>
          </a:prstGeom>
          <a:noFill/>
        </p:spPr>
        <p:txBody>
          <a:bodyPr wrap="square" rtlCol="0">
            <a:spAutoFit/>
          </a:bodyPr>
          <a:lstStyle/>
          <a:p>
            <a:pPr algn="ctr"/>
            <a:r>
              <a:rPr lang="en-US" altLang="zh-CN" sz="2000" b="1" dirty="0" smtClean="0"/>
              <a:t>Figure</a:t>
            </a:r>
            <a:r>
              <a:rPr lang="zh-CN" altLang="en-US" sz="2000" b="1" dirty="0" smtClean="0"/>
              <a:t> </a:t>
            </a:r>
            <a:r>
              <a:rPr lang="en-US" altLang="zh-CN" sz="2000" b="1" dirty="0" smtClean="0"/>
              <a:t>4:</a:t>
            </a:r>
            <a:r>
              <a:rPr lang="zh-CN" altLang="en-US" sz="2000" dirty="0" smtClean="0"/>
              <a:t> </a:t>
            </a:r>
            <a:r>
              <a:rPr sz="2000" dirty="0" smtClean="0"/>
              <a:t>Heatmaps </a:t>
            </a:r>
            <a:r>
              <a:rPr sz="2000" dirty="0"/>
              <a:t>of CDBA </a:t>
            </a:r>
            <a:r>
              <a:rPr sz="2000" dirty="0" smtClean="0"/>
              <a:t>protocol</a:t>
            </a:r>
            <a:r>
              <a:rPr lang="en-US" sz="2000" dirty="0" smtClean="0"/>
              <a:t> performance</a:t>
            </a:r>
            <a:r>
              <a:rPr sz="2000" dirty="0" smtClean="0"/>
              <a:t> </a:t>
            </a:r>
            <a:r>
              <a:rPr sz="2000" dirty="0"/>
              <a:t>for the </a:t>
            </a:r>
            <a:r>
              <a:rPr sz="2000" dirty="0" smtClean="0"/>
              <a:t>binomial datasets</a:t>
            </a:r>
            <a:r>
              <a:rPr lang="en-US" sz="2000" dirty="0" smtClean="0"/>
              <a:t> across 12 different experiments summarized in Table 1</a:t>
            </a:r>
            <a:r>
              <a:rPr lang="en-US" sz="2000" b="1" dirty="0" smtClean="0"/>
              <a:t> </a:t>
            </a:r>
            <a:endParaRPr sz="2000" b="1" dirty="0"/>
          </a:p>
        </p:txBody>
      </p:sp>
      <p:sp>
        <p:nvSpPr>
          <p:cNvPr id="49" name="文本框 48"/>
          <p:cNvSpPr txBox="1"/>
          <p:nvPr/>
        </p:nvSpPr>
        <p:spPr>
          <a:xfrm>
            <a:off x="31275928" y="16001999"/>
            <a:ext cx="6518002" cy="1015663"/>
          </a:xfrm>
          <a:prstGeom prst="rect">
            <a:avLst/>
          </a:prstGeom>
          <a:noFill/>
        </p:spPr>
        <p:txBody>
          <a:bodyPr wrap="square" rtlCol="0">
            <a:spAutoFit/>
          </a:bodyPr>
          <a:lstStyle/>
          <a:p>
            <a:pPr algn="ctr"/>
            <a:r>
              <a:rPr lang="en-US" altLang="zh-CN" sz="2000" b="1" dirty="0" smtClean="0"/>
              <a:t>Figure</a:t>
            </a:r>
            <a:r>
              <a:rPr lang="zh-CN" altLang="en-US" sz="2000" b="1" dirty="0" smtClean="0"/>
              <a:t> </a:t>
            </a:r>
            <a:r>
              <a:rPr lang="en-US" altLang="zh-CN" sz="2000" b="1" dirty="0" smtClean="0"/>
              <a:t>3:</a:t>
            </a:r>
            <a:r>
              <a:rPr lang="zh-CN" altLang="en-US" sz="2000" b="1" dirty="0" smtClean="0"/>
              <a:t> </a:t>
            </a:r>
            <a:r>
              <a:rPr lang="en-US" altLang="zh-CN" sz="2000" dirty="0" smtClean="0"/>
              <a:t>Feature mining results of the </a:t>
            </a:r>
            <a:r>
              <a:rPr sz="2000" dirty="0" smtClean="0"/>
              <a:t>CBDA </a:t>
            </a:r>
            <a:r>
              <a:rPr lang="en-US" sz="2000" dirty="0" smtClean="0"/>
              <a:t>protocol applied to </a:t>
            </a:r>
            <a:r>
              <a:rPr sz="2000" dirty="0" smtClean="0"/>
              <a:t>the </a:t>
            </a:r>
            <a:r>
              <a:rPr sz="2000" b="1" dirty="0"/>
              <a:t>Null and Binomial </a:t>
            </a:r>
            <a:r>
              <a:rPr sz="2000" b="1" dirty="0" smtClean="0"/>
              <a:t>Datasets</a:t>
            </a:r>
            <a:r>
              <a:rPr lang="en-US" sz="2000" dirty="0" smtClean="0"/>
              <a:t>. The spikes on panels B, D and F represents the true features</a:t>
            </a:r>
          </a:p>
        </p:txBody>
      </p:sp>
      <p:sp>
        <p:nvSpPr>
          <p:cNvPr id="51" name="文本框 50"/>
          <p:cNvSpPr txBox="1"/>
          <p:nvPr/>
        </p:nvSpPr>
        <p:spPr>
          <a:xfrm>
            <a:off x="37918072" y="20040600"/>
            <a:ext cx="5665470" cy="7047230"/>
          </a:xfrm>
          <a:prstGeom prst="rect">
            <a:avLst/>
          </a:prstGeom>
          <a:noFill/>
          <a:ln w="9525">
            <a:noFill/>
          </a:ln>
        </p:spPr>
        <p:txBody>
          <a:bodyPr wrap="square">
            <a:spAutoFit/>
          </a:bodyPr>
          <a:lstStyle/>
          <a:p>
            <a:pPr algn="ctr"/>
            <a:r>
              <a:rPr lang="en-US" altLang="en-US" sz="3000" b="1" i="1" dirty="0">
                <a:solidFill>
                  <a:srgbClr val="0066FF"/>
                </a:solidFill>
                <a:latin typeface="Neutra Text-Book Alt"/>
                <a:cs typeface="Neutra Text-Book Alt"/>
                <a:sym typeface="+mn-ea"/>
              </a:rPr>
              <a:t>FEATURE MINING RESULTS</a:t>
            </a:r>
          </a:p>
          <a:p>
            <a:pPr algn="just"/>
            <a:r>
              <a:rPr lang="en-US" altLang="en-US" sz="2800" dirty="0" smtClean="0">
                <a:solidFill>
                  <a:srgbClr val="333333"/>
                </a:solidFill>
                <a:ea typeface="Calibri" panose="020F0502020204030204" pitchFamily="34" charset="0"/>
                <a:sym typeface="+mn-ea"/>
              </a:rPr>
              <a:t>CBDA </a:t>
            </a:r>
            <a:r>
              <a:rPr lang="en-US" altLang="en-US" sz="2800" dirty="0">
                <a:solidFill>
                  <a:srgbClr val="333333"/>
                </a:solidFill>
                <a:ea typeface="Calibri" panose="020F0502020204030204" pitchFamily="34" charset="0"/>
                <a:sym typeface="+mn-ea"/>
              </a:rPr>
              <a:t>protocol ranked the top 1,000 predictions out of the 9,000 learning samples (i.e., Combination 16 in Figure 4). The validation step (see Figure 2 </a:t>
            </a:r>
            <a:r>
              <a:rPr lang="en-US" altLang="en-US" sz="2800" dirty="0" smtClean="0">
                <a:solidFill>
                  <a:srgbClr val="333333"/>
                </a:solidFill>
                <a:ea typeface="Calibri" panose="020F0502020204030204" pitchFamily="34" charset="0"/>
                <a:sym typeface="+mn-ea"/>
              </a:rPr>
              <a:t>L</a:t>
            </a:r>
            <a:r>
              <a:rPr lang="en-US" altLang="zh-CN" sz="2800" dirty="0" smtClean="0">
                <a:solidFill>
                  <a:srgbClr val="333333"/>
                </a:solidFill>
                <a:ea typeface="Calibri" panose="020F0502020204030204" pitchFamily="34" charset="0"/>
                <a:sym typeface="+mn-ea"/>
              </a:rPr>
              <a:t>ONI</a:t>
            </a:r>
            <a:r>
              <a:rPr lang="en-US" altLang="en-US" sz="2800" dirty="0" smtClean="0">
                <a:solidFill>
                  <a:srgbClr val="333333"/>
                </a:solidFill>
                <a:ea typeface="Calibri" panose="020F0502020204030204" pitchFamily="34" charset="0"/>
                <a:sym typeface="+mn-ea"/>
              </a:rPr>
              <a:t> </a:t>
            </a:r>
            <a:r>
              <a:rPr lang="en-US" altLang="en-US" sz="2800" dirty="0">
                <a:solidFill>
                  <a:srgbClr val="333333"/>
                </a:solidFill>
                <a:ea typeface="Calibri" panose="020F0502020204030204" pitchFamily="34" charset="0"/>
                <a:sym typeface="+mn-ea"/>
              </a:rPr>
              <a:t>pipeline) then returned the </a:t>
            </a:r>
            <a:r>
              <a:rPr lang="en-US" altLang="en-US" sz="2800" dirty="0" smtClean="0">
                <a:solidFill>
                  <a:srgbClr val="333333"/>
                </a:solidFill>
                <a:ea typeface="Calibri" panose="020F0502020204030204" pitchFamily="34" charset="0"/>
                <a:sym typeface="+mn-ea"/>
              </a:rPr>
              <a:t>following top 10 predictive features: </a:t>
            </a:r>
            <a:r>
              <a:rPr lang="en-US" altLang="en-US" sz="2800" i="1" dirty="0" smtClean="0">
                <a:solidFill>
                  <a:srgbClr val="333333"/>
                </a:solidFill>
                <a:ea typeface="Calibri" panose="020F0502020204030204" pitchFamily="34" charset="0"/>
                <a:sym typeface="+mn-ea"/>
              </a:rPr>
              <a:t>CD </a:t>
            </a:r>
            <a:r>
              <a:rPr lang="en-US" altLang="en-US" sz="2800" i="1" dirty="0">
                <a:solidFill>
                  <a:srgbClr val="333333"/>
                </a:solidFill>
                <a:ea typeface="Calibri" panose="020F0502020204030204" pitchFamily="34" charset="0"/>
                <a:sym typeface="+mn-ea"/>
              </a:rPr>
              <a:t>Global, weight [kg], sex, age, Right cingulate gyrus, FAQ Total, Left gyrus rectus, Right putamen, cerebellum and Left middle orbitofrontal </a:t>
            </a:r>
            <a:r>
              <a:rPr lang="en-US" altLang="en-US" sz="2800" i="1" dirty="0" smtClean="0">
                <a:solidFill>
                  <a:srgbClr val="333333"/>
                </a:solidFill>
                <a:ea typeface="Calibri" panose="020F0502020204030204" pitchFamily="34" charset="0"/>
                <a:sym typeface="+mn-ea"/>
              </a:rPr>
              <a:t>gyrus</a:t>
            </a:r>
            <a:r>
              <a:rPr lang="en-US" altLang="en-US" sz="2800" dirty="0" smtClean="0">
                <a:solidFill>
                  <a:srgbClr val="333333"/>
                </a:solidFill>
                <a:ea typeface="Calibri" panose="020F0502020204030204" pitchFamily="34" charset="0"/>
                <a:sym typeface="+mn-ea"/>
              </a:rPr>
              <a:t>.</a:t>
            </a:r>
          </a:p>
          <a:p>
            <a:pPr algn="just"/>
            <a:r>
              <a:rPr lang="en-US" altLang="en-US" sz="2800" dirty="0" smtClean="0">
                <a:solidFill>
                  <a:srgbClr val="333333"/>
                </a:solidFill>
                <a:ea typeface="Calibri" panose="020F0502020204030204" pitchFamily="34" charset="0"/>
                <a:sym typeface="+mn-ea"/>
              </a:rPr>
              <a:t>The accuracy was ~90.5%, with 95</a:t>
            </a:r>
            <a:r>
              <a:rPr lang="en-US" altLang="en-US" sz="2800" dirty="0">
                <a:solidFill>
                  <a:srgbClr val="333333"/>
                </a:solidFill>
                <a:ea typeface="Calibri" panose="020F0502020204030204" pitchFamily="34" charset="0"/>
                <a:sym typeface="+mn-ea"/>
              </a:rPr>
              <a:t>% confidence interval </a:t>
            </a:r>
            <a:r>
              <a:rPr lang="en-US" altLang="en-US" sz="2800" dirty="0" smtClean="0">
                <a:solidFill>
                  <a:srgbClr val="333333"/>
                </a:solidFill>
                <a:ea typeface="Calibri" panose="020F0502020204030204" pitchFamily="34" charset="0"/>
                <a:sym typeface="+mn-ea"/>
              </a:rPr>
              <a:t>of </a:t>
            </a:r>
            <a:r>
              <a:rPr lang="en-US" altLang="en-US" sz="2800" dirty="0">
                <a:solidFill>
                  <a:srgbClr val="333333"/>
                </a:solidFill>
                <a:ea typeface="Calibri" panose="020F0502020204030204" pitchFamily="34" charset="0"/>
                <a:sym typeface="+mn-ea"/>
              </a:rPr>
              <a:t>[87.67%, 93</a:t>
            </a:r>
            <a:r>
              <a:rPr lang="en-US" altLang="en-US" sz="2800" dirty="0" smtClean="0">
                <a:solidFill>
                  <a:srgbClr val="333333"/>
                </a:solidFill>
                <a:ea typeface="Calibri" panose="020F0502020204030204" pitchFamily="34" charset="0"/>
                <a:sym typeface="+mn-ea"/>
              </a:rPr>
              <a:t>%]  (see </a:t>
            </a:r>
            <a:r>
              <a:rPr lang="en-US" altLang="en-US" sz="2800" b="1" dirty="0" smtClean="0">
                <a:solidFill>
                  <a:srgbClr val="333333"/>
                </a:solidFill>
                <a:ea typeface="Calibri" panose="020F0502020204030204" pitchFamily="34" charset="0"/>
                <a:sym typeface="+mn-ea"/>
              </a:rPr>
              <a:t>Table 2</a:t>
            </a:r>
            <a:r>
              <a:rPr lang="en-US" altLang="en-US" sz="2800" dirty="0" smtClean="0">
                <a:solidFill>
                  <a:srgbClr val="333333"/>
                </a:solidFill>
                <a:ea typeface="Calibri" panose="020F0502020204030204" pitchFamily="34" charset="0"/>
                <a:sym typeface="+mn-ea"/>
              </a:rPr>
              <a:t>).</a:t>
            </a:r>
            <a:endParaRPr lang="en-US" altLang="en-US" sz="2800" dirty="0">
              <a:solidFill>
                <a:srgbClr val="333333"/>
              </a:solidFill>
              <a:ea typeface="Calibri" panose="020F0502020204030204" pitchFamily="34" charset="0"/>
              <a:sym typeface="+mn-ea"/>
            </a:endParaRPr>
          </a:p>
        </p:txBody>
      </p:sp>
      <p:pic>
        <p:nvPicPr>
          <p:cNvPr id="50" name="图片 4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4121738" y="17145000"/>
            <a:ext cx="10375927" cy="5421565"/>
          </a:xfrm>
          <a:prstGeom prst="rect">
            <a:avLst/>
          </a:prstGeom>
        </p:spPr>
      </p:pic>
      <p:sp>
        <p:nvSpPr>
          <p:cNvPr id="2" name="文本框 1"/>
          <p:cNvSpPr txBox="1"/>
          <p:nvPr/>
        </p:nvSpPr>
        <p:spPr>
          <a:xfrm>
            <a:off x="24573865" y="17145000"/>
            <a:ext cx="5937250" cy="5509200"/>
          </a:xfrm>
          <a:prstGeom prst="rect">
            <a:avLst/>
          </a:prstGeom>
          <a:noFill/>
        </p:spPr>
        <p:txBody>
          <a:bodyPr wrap="square" rtlCol="0">
            <a:spAutoFit/>
          </a:bodyPr>
          <a:lstStyle/>
          <a:p>
            <a:r>
              <a:rPr kumimoji="1" lang="en-US" altLang="zh-CN" sz="3200" b="1" dirty="0" smtClean="0"/>
              <a:t>Figure</a:t>
            </a:r>
            <a:r>
              <a:rPr kumimoji="1" lang="zh-CN" altLang="en-US" sz="3200" b="1" dirty="0" smtClean="0"/>
              <a:t> </a:t>
            </a:r>
            <a:r>
              <a:rPr kumimoji="1" lang="en-US" altLang="zh-CN" sz="3200" b="1" dirty="0" smtClean="0"/>
              <a:t>1</a:t>
            </a:r>
            <a:r>
              <a:rPr kumimoji="1" lang="zh-CN" altLang="en-US" sz="3200" b="1" dirty="0" smtClean="0"/>
              <a:t> </a:t>
            </a:r>
            <a:r>
              <a:rPr kumimoji="1" lang="en-US" altLang="zh-CN" sz="3200" dirty="0" smtClean="0"/>
              <a:t>describes</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main steps of the CBDA protocol.</a:t>
            </a:r>
          </a:p>
          <a:p>
            <a:endParaRPr kumimoji="1" lang="en-US" altLang="zh-CN" sz="3200" dirty="0" smtClean="0"/>
          </a:p>
          <a:p>
            <a:r>
              <a:rPr kumimoji="1" lang="en-US" altLang="zh-CN" sz="3200" b="1" dirty="0" smtClean="0"/>
              <a:t>LONI</a:t>
            </a:r>
            <a:r>
              <a:rPr kumimoji="1" lang="zh-CN" altLang="en-US" sz="3200" b="1" dirty="0" smtClean="0"/>
              <a:t> </a:t>
            </a:r>
            <a:r>
              <a:rPr kumimoji="1" lang="en-US" altLang="zh-CN" sz="3200" b="1" dirty="0" smtClean="0"/>
              <a:t>Pipeline</a:t>
            </a:r>
            <a:r>
              <a:rPr kumimoji="1" lang="zh-CN" altLang="en-US" sz="3200" dirty="0" smtClean="0"/>
              <a:t> </a:t>
            </a:r>
            <a:r>
              <a:rPr kumimoji="1" lang="en-US" altLang="zh-CN" sz="3200" dirty="0" smtClean="0"/>
              <a:t>in</a:t>
            </a:r>
            <a:r>
              <a:rPr kumimoji="1" lang="zh-CN" altLang="en-US" sz="3200" dirty="0" smtClean="0"/>
              <a:t> </a:t>
            </a:r>
            <a:r>
              <a:rPr kumimoji="1" lang="en-US" altLang="zh-CN" sz="3200" b="1" dirty="0" smtClean="0"/>
              <a:t>Figure</a:t>
            </a:r>
            <a:r>
              <a:rPr kumimoji="1" lang="zh-CN" altLang="en-US" sz="3200" b="1" dirty="0" smtClean="0"/>
              <a:t> </a:t>
            </a:r>
            <a:r>
              <a:rPr kumimoji="1" lang="en-US" altLang="zh-CN" sz="3200" b="1" dirty="0" smtClean="0"/>
              <a:t>2</a:t>
            </a:r>
            <a:r>
              <a:rPr kumimoji="1" lang="zh-CN" altLang="en-US" sz="3200" b="1" dirty="0" smtClean="0"/>
              <a:t> </a:t>
            </a:r>
            <a:r>
              <a:rPr kumimoji="1" lang="en-US" altLang="zh-CN" sz="3200" dirty="0" smtClean="0"/>
              <a:t>enables</a:t>
            </a:r>
            <a:r>
              <a:rPr kumimoji="1" lang="zh-CN" altLang="en-US" sz="3200" dirty="0" smtClean="0"/>
              <a:t> </a:t>
            </a:r>
            <a:r>
              <a:rPr kumimoji="1" lang="en-US" altLang="zh-CN" sz="3200" dirty="0" smtClean="0"/>
              <a:t>us</a:t>
            </a:r>
            <a:r>
              <a:rPr kumimoji="1" lang="zh-CN" altLang="en-US" sz="3200" dirty="0" smtClean="0"/>
              <a:t> </a:t>
            </a:r>
            <a:r>
              <a:rPr kumimoji="1" lang="en-US" altLang="zh-CN" sz="3200" dirty="0" smtClean="0"/>
              <a:t>to</a:t>
            </a:r>
            <a:r>
              <a:rPr kumimoji="1" lang="zh-CN" altLang="en-US" sz="3200" dirty="0" smtClean="0"/>
              <a:t> </a:t>
            </a:r>
            <a:r>
              <a:rPr kumimoji="1" lang="en-US" altLang="zh-CN" sz="3200" dirty="0" smtClean="0"/>
              <a:t>utilize</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algorithm</a:t>
            </a:r>
            <a:r>
              <a:rPr kumimoji="1" lang="zh-CN" altLang="en-US" sz="3200" dirty="0" smtClean="0"/>
              <a:t> </a:t>
            </a:r>
            <a:r>
              <a:rPr kumimoji="1" lang="en-US" altLang="zh-CN" sz="3200" dirty="0" smtClean="0"/>
              <a:t>on</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way</a:t>
            </a:r>
            <a:r>
              <a:rPr kumimoji="1" lang="zh-CN" altLang="en-US" sz="3200" dirty="0" smtClean="0"/>
              <a:t> </a:t>
            </a:r>
            <a:r>
              <a:rPr kumimoji="1" lang="en-US" altLang="zh-CN" sz="3200" dirty="0" smtClean="0"/>
              <a:t>bigger</a:t>
            </a:r>
            <a:r>
              <a:rPr kumimoji="1" lang="zh-CN" altLang="en-US" sz="3200" dirty="0" smtClean="0"/>
              <a:t> </a:t>
            </a:r>
            <a:r>
              <a:rPr kumimoji="1" lang="en-US" altLang="zh-CN" sz="3200" dirty="0" smtClean="0"/>
              <a:t>data</a:t>
            </a:r>
            <a:r>
              <a:rPr kumimoji="1" lang="zh-CN" altLang="en-US" sz="3200" dirty="0" smtClean="0"/>
              <a:t> </a:t>
            </a:r>
            <a:r>
              <a:rPr kumimoji="1" lang="en-US" altLang="zh-CN" sz="3200" dirty="0" smtClean="0"/>
              <a:t>set</a:t>
            </a:r>
            <a:r>
              <a:rPr kumimoji="1" lang="zh-CN" altLang="en-US" sz="3200" dirty="0" smtClean="0"/>
              <a:t> </a:t>
            </a:r>
            <a:r>
              <a:rPr kumimoji="1" lang="en-US" altLang="zh-CN" sz="3200" dirty="0" smtClean="0"/>
              <a:t>with</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following</a:t>
            </a:r>
            <a:r>
              <a:rPr kumimoji="1" lang="zh-CN" altLang="en-US" sz="3200" dirty="0" smtClean="0"/>
              <a:t> </a:t>
            </a:r>
            <a:r>
              <a:rPr kumimoji="1" lang="en-US" altLang="zh-CN" sz="3200" dirty="0" smtClean="0"/>
              <a:t>advantages:</a:t>
            </a:r>
          </a:p>
          <a:p>
            <a:pPr marL="457200" indent="-457200" algn="just">
              <a:buFontTx/>
              <a:buChar char="-"/>
            </a:pPr>
            <a:r>
              <a:rPr lang="en-US" altLang="zh-CN" sz="3200" dirty="0"/>
              <a:t>High</a:t>
            </a:r>
            <a:r>
              <a:rPr lang="zh-CN" altLang="en-US" sz="3200" dirty="0"/>
              <a:t> </a:t>
            </a:r>
            <a:r>
              <a:rPr lang="en-US" altLang="zh-CN" sz="3200" dirty="0"/>
              <a:t>throughput</a:t>
            </a:r>
          </a:p>
          <a:p>
            <a:pPr marL="457200" indent="-457200" algn="just">
              <a:buFontTx/>
              <a:buChar char="-"/>
            </a:pPr>
            <a:r>
              <a:rPr lang="en-US" altLang="zh-CN" sz="3200" dirty="0"/>
              <a:t>Scalable</a:t>
            </a:r>
          </a:p>
          <a:p>
            <a:pPr marL="457200" indent="-457200" algn="just">
              <a:buFontTx/>
              <a:buChar char="-"/>
            </a:pPr>
            <a:r>
              <a:rPr lang="en-US" altLang="zh-CN" sz="3200" dirty="0"/>
              <a:t>Efficient</a:t>
            </a:r>
          </a:p>
          <a:p>
            <a:pPr marL="457200" indent="-457200" algn="just">
              <a:buFontTx/>
              <a:buChar char="-"/>
            </a:pPr>
            <a:r>
              <a:rPr lang="en-US" altLang="zh-CN" sz="3200" dirty="0"/>
              <a:t>Fast</a:t>
            </a:r>
            <a:r>
              <a:rPr lang="zh-CN" altLang="en-US" sz="3200" dirty="0"/>
              <a:t> </a:t>
            </a:r>
            <a:r>
              <a:rPr lang="en-US" altLang="zh-CN" sz="3200" dirty="0" smtClean="0"/>
              <a:t>Computational</a:t>
            </a:r>
            <a:endParaRPr kumimoji="1" lang="zh-CN" altLang="en-US" sz="3200" dirty="0"/>
          </a:p>
        </p:txBody>
      </p:sp>
      <p:pic>
        <p:nvPicPr>
          <p:cNvPr id="43" name="图片 5"/>
          <p:cNvPicPr>
            <a:picLocks noChangeAspect="1"/>
          </p:cNvPicPr>
          <p:nvPr/>
        </p:nvPicPr>
        <p:blipFill>
          <a:blip r:embed="rId32" cstate="print">
            <a:extLst>
              <a:ext uri="{28A0092B-C50C-407E-A947-70E740481C1C}">
                <a14:useLocalDpi xmlns:a14="http://schemas.microsoft.com/office/drawing/2010/main" val="0"/>
              </a:ext>
            </a:extLst>
          </a:blip>
          <a:srcRect b="5651"/>
          <a:stretch>
            <a:fillRect/>
          </a:stretch>
        </p:blipFill>
        <p:spPr>
          <a:xfrm>
            <a:off x="13838440" y="29009743"/>
            <a:ext cx="8783902" cy="2281202"/>
          </a:xfrm>
          <a:prstGeom prst="rect">
            <a:avLst/>
          </a:prstGeom>
        </p:spPr>
      </p:pic>
      <p:sp>
        <p:nvSpPr>
          <p:cNvPr id="52" name="Rectangle 200"/>
          <p:cNvSpPr/>
          <p:nvPr/>
        </p:nvSpPr>
        <p:spPr>
          <a:xfrm>
            <a:off x="19202400" y="28155781"/>
            <a:ext cx="9525000" cy="800219"/>
          </a:xfrm>
          <a:prstGeom prst="rect">
            <a:avLst/>
          </a:prstGeom>
        </p:spPr>
        <p:txBody>
          <a:bodyPr wrap="square">
            <a:spAutoFit/>
          </a:bodyPr>
          <a:lstStyle/>
          <a:p>
            <a:r>
              <a:rPr lang="en-US" sz="4600" b="1" dirty="0" smtClean="0">
                <a:solidFill>
                  <a:srgbClr val="0066FF"/>
                </a:solidFill>
                <a:latin typeface="Neutra Text-Book Alt"/>
                <a:cs typeface="Neutra Text-Book Alt"/>
              </a:rPr>
              <a:t>Experimental </a:t>
            </a:r>
            <a:r>
              <a:rPr lang="en-US" altLang="zh-CN" sz="4600" b="1" dirty="0" smtClean="0">
                <a:solidFill>
                  <a:srgbClr val="0066FF"/>
                </a:solidFill>
                <a:latin typeface="Neutra Text-Book Alt"/>
                <a:cs typeface="Neutra Text-Book Alt"/>
              </a:rPr>
              <a:t>Design</a:t>
            </a:r>
            <a:endParaRPr lang="zh-CN" altLang="en-US" sz="4600" b="1" dirty="0">
              <a:solidFill>
                <a:srgbClr val="0066FF"/>
              </a:solidFill>
              <a:latin typeface="Neutra Text-Book Alt"/>
              <a:cs typeface="Neutra Text-Book Alt"/>
            </a:endParaRPr>
          </a:p>
        </p:txBody>
      </p:sp>
      <p:sp>
        <p:nvSpPr>
          <p:cNvPr id="53" name="文本框 1"/>
          <p:cNvSpPr txBox="1"/>
          <p:nvPr/>
        </p:nvSpPr>
        <p:spPr>
          <a:xfrm>
            <a:off x="20040600" y="16462155"/>
            <a:ext cx="5937250" cy="584775"/>
          </a:xfrm>
          <a:prstGeom prst="rect">
            <a:avLst/>
          </a:prstGeom>
          <a:noFill/>
        </p:spPr>
        <p:txBody>
          <a:bodyPr wrap="square" rtlCol="0">
            <a:spAutoFit/>
          </a:bodyPr>
          <a:lstStyle/>
          <a:p>
            <a:r>
              <a:rPr kumimoji="1" lang="en-US" altLang="zh-CN" sz="3200" b="1" dirty="0" smtClean="0"/>
              <a:t>Figure 1: </a:t>
            </a:r>
            <a:r>
              <a:rPr kumimoji="1" lang="en-US" altLang="zh-CN" sz="3200" dirty="0" smtClean="0"/>
              <a:t>CBDA</a:t>
            </a:r>
            <a:r>
              <a:rPr kumimoji="1" lang="zh-CN" altLang="en-US" sz="3200" dirty="0" smtClean="0"/>
              <a:t> </a:t>
            </a:r>
            <a:r>
              <a:rPr kumimoji="1" lang="en-US" altLang="zh-CN" sz="3200" dirty="0" smtClean="0"/>
              <a:t>Framework</a:t>
            </a:r>
            <a:endParaRPr kumimoji="1" lang="zh-CN" altLang="en-US" sz="3200" dirty="0"/>
          </a:p>
        </p:txBody>
      </p:sp>
      <p:sp>
        <p:nvSpPr>
          <p:cNvPr id="54" name="文本框 1"/>
          <p:cNvSpPr txBox="1"/>
          <p:nvPr/>
        </p:nvSpPr>
        <p:spPr>
          <a:xfrm>
            <a:off x="17365980" y="22503825"/>
            <a:ext cx="6582410" cy="584775"/>
          </a:xfrm>
          <a:prstGeom prst="rect">
            <a:avLst/>
          </a:prstGeom>
          <a:noFill/>
        </p:spPr>
        <p:txBody>
          <a:bodyPr wrap="square" rtlCol="0">
            <a:spAutoFit/>
          </a:bodyPr>
          <a:lstStyle/>
          <a:p>
            <a:r>
              <a:rPr kumimoji="1" lang="en-US" altLang="zh-CN" sz="3200" b="1" dirty="0" smtClean="0"/>
              <a:t>Figure 2:</a:t>
            </a:r>
            <a:r>
              <a:rPr kumimoji="1" lang="zh-CN" altLang="en-US" sz="3200" b="1" dirty="0" smtClean="0"/>
              <a:t> </a:t>
            </a:r>
            <a:r>
              <a:rPr kumimoji="1" lang="en-US" altLang="zh-CN" sz="3200" dirty="0" smtClean="0"/>
              <a:t>LONI</a:t>
            </a:r>
            <a:r>
              <a:rPr kumimoji="1" lang="zh-CN" altLang="en-US" sz="3200" dirty="0" smtClean="0"/>
              <a:t> </a:t>
            </a:r>
            <a:r>
              <a:rPr kumimoji="1" lang="en-US" altLang="zh-CN" sz="3200" dirty="0" smtClean="0"/>
              <a:t>Pipeline workflow</a:t>
            </a:r>
            <a:endParaRPr kumimoji="1" lang="zh-CN" altLang="en-US" sz="3200" dirty="0"/>
          </a:p>
        </p:txBody>
      </p:sp>
      <p:sp>
        <p:nvSpPr>
          <p:cNvPr id="55" name="文本框 54"/>
          <p:cNvSpPr txBox="1"/>
          <p:nvPr/>
        </p:nvSpPr>
        <p:spPr>
          <a:xfrm>
            <a:off x="16170393" y="31359157"/>
            <a:ext cx="5937250" cy="492443"/>
          </a:xfrm>
          <a:prstGeom prst="rect">
            <a:avLst/>
          </a:prstGeom>
          <a:noFill/>
        </p:spPr>
        <p:txBody>
          <a:bodyPr wrap="square" rtlCol="0">
            <a:spAutoFit/>
          </a:bodyPr>
          <a:lstStyle/>
          <a:p>
            <a:r>
              <a:rPr kumimoji="1" lang="en-US" altLang="zh-CN" sz="2600" b="1" dirty="0" smtClean="0"/>
              <a:t>Table</a:t>
            </a:r>
            <a:r>
              <a:rPr kumimoji="1" lang="zh-CN" altLang="en-US" sz="2600" b="1" dirty="0" smtClean="0"/>
              <a:t> </a:t>
            </a:r>
            <a:r>
              <a:rPr kumimoji="1" lang="en-US" altLang="zh-CN" sz="2600" b="1" dirty="0" smtClean="0"/>
              <a:t>1:</a:t>
            </a:r>
            <a:r>
              <a:rPr kumimoji="1" lang="zh-CN" altLang="en-US" sz="2600" b="1" dirty="0" smtClean="0"/>
              <a:t> </a:t>
            </a:r>
            <a:r>
              <a:rPr kumimoji="1" lang="en-US" altLang="zh-CN" sz="2600" dirty="0" smtClean="0"/>
              <a:t>Experimental</a:t>
            </a:r>
            <a:r>
              <a:rPr kumimoji="1" lang="zh-CN" altLang="en-US" sz="2600" dirty="0" smtClean="0"/>
              <a:t> </a:t>
            </a:r>
            <a:r>
              <a:rPr kumimoji="1" lang="en-US" altLang="zh-CN" sz="2600" dirty="0" smtClean="0"/>
              <a:t>Design</a:t>
            </a:r>
            <a:endParaRPr kumimoji="1" lang="zh-CN" altLang="en-US" sz="2600" dirty="0"/>
          </a:p>
        </p:txBody>
      </p:sp>
      <p:sp>
        <p:nvSpPr>
          <p:cNvPr id="56" name="文本框 18"/>
          <p:cNvSpPr txBox="1"/>
          <p:nvPr/>
        </p:nvSpPr>
        <p:spPr>
          <a:xfrm>
            <a:off x="22770985" y="29009742"/>
            <a:ext cx="7937615" cy="2400657"/>
          </a:xfrm>
          <a:prstGeom prst="rect">
            <a:avLst/>
          </a:prstGeom>
          <a:noFill/>
        </p:spPr>
        <p:txBody>
          <a:bodyPr wrap="square" rtlCol="0">
            <a:spAutoFit/>
          </a:bodyPr>
          <a:lstStyle/>
          <a:p>
            <a:pPr algn="just"/>
            <a:r>
              <a:rPr lang="en-US" sz="3000" dirty="0" smtClean="0">
                <a:latin typeface="+mj-lt"/>
                <a:ea typeface="Calibri" panose="020F0502020204030204" pitchFamily="34" charset="0"/>
                <a:sym typeface="+mn-ea"/>
              </a:rPr>
              <a:t>Controlled settings in </a:t>
            </a:r>
            <a:r>
              <a:rPr lang="en-US" altLang="zh-CN" sz="3000" b="1" dirty="0" smtClean="0">
                <a:latin typeface="+mj-lt"/>
                <a:ea typeface="Calibri" panose="020F0502020204030204" pitchFamily="34" charset="0"/>
                <a:sym typeface="+mn-ea"/>
              </a:rPr>
              <a:t>Table</a:t>
            </a:r>
            <a:r>
              <a:rPr lang="zh-CN" altLang="en-US" sz="3000" b="1" dirty="0" smtClean="0">
                <a:latin typeface="+mj-lt"/>
                <a:ea typeface="Calibri" panose="020F0502020204030204" pitchFamily="34" charset="0"/>
                <a:sym typeface="+mn-ea"/>
              </a:rPr>
              <a:t> </a:t>
            </a:r>
            <a:r>
              <a:rPr lang="en-US" altLang="zh-CN" sz="3000" b="1" dirty="0" smtClean="0">
                <a:latin typeface="+mj-lt"/>
                <a:ea typeface="Calibri" panose="020F0502020204030204" pitchFamily="34" charset="0"/>
                <a:sym typeface="+mn-ea"/>
              </a:rPr>
              <a:t>1</a:t>
            </a:r>
            <a:r>
              <a:rPr lang="en-US" sz="3000" dirty="0" smtClean="0">
                <a:latin typeface="+mj-lt"/>
                <a:ea typeface="Calibri" panose="020F0502020204030204" pitchFamily="34" charset="0"/>
                <a:sym typeface="+mn-ea"/>
              </a:rPr>
              <a:t> include:</a:t>
            </a:r>
          </a:p>
          <a:p>
            <a:pPr marL="457200" indent="-457200" algn="just">
              <a:buFontTx/>
              <a:buChar char="-"/>
            </a:pPr>
            <a:r>
              <a:rPr lang="en-US" altLang="zh-CN" sz="3000" b="1" dirty="0" smtClean="0"/>
              <a:t>M</a:t>
            </a:r>
            <a:r>
              <a:rPr lang="en-US" altLang="zh-CN" sz="3000" dirty="0"/>
              <a:t>: </a:t>
            </a:r>
            <a:r>
              <a:rPr lang="en-US" altLang="zh-CN" sz="3000" dirty="0" smtClean="0"/>
              <a:t>Number </a:t>
            </a:r>
            <a:r>
              <a:rPr lang="en-US" altLang="zh-CN" sz="3000" dirty="0"/>
              <a:t>of the </a:t>
            </a:r>
            <a:r>
              <a:rPr lang="en-US" altLang="zh-CN" sz="3000" dirty="0" smtClean="0"/>
              <a:t>instances/jobs</a:t>
            </a:r>
          </a:p>
          <a:p>
            <a:pPr marL="457200" indent="-457200" algn="just">
              <a:buFontTx/>
              <a:buChar char="-"/>
            </a:pPr>
            <a:r>
              <a:rPr lang="en-US" altLang="zh-CN" sz="3000" b="1" dirty="0" err="1" smtClean="0">
                <a:ea typeface="Calibri" panose="020F0502020204030204" pitchFamily="34" charset="0"/>
                <a:sym typeface="+mn-ea"/>
              </a:rPr>
              <a:t>misValperc</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of</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missing</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values</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introduced</a:t>
            </a:r>
          </a:p>
          <a:p>
            <a:pPr marL="457200" indent="-457200" algn="just">
              <a:buFontTx/>
              <a:buChar char="-"/>
            </a:pPr>
            <a:r>
              <a:rPr lang="en-US" altLang="zh-CN" sz="3000" b="1" dirty="0" smtClean="0">
                <a:ea typeface="Calibri" panose="020F0502020204030204" pitchFamily="34" charset="0"/>
                <a:sym typeface="+mn-ea"/>
              </a:rPr>
              <a:t>FSR</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a:ea typeface="Calibri" panose="020F0502020204030204" pitchFamily="34" charset="0"/>
                <a:sym typeface="+mn-ea"/>
              </a:rPr>
              <a:t>Ranges to select a fraction of </a:t>
            </a:r>
            <a:r>
              <a:rPr lang="en-US" altLang="zh-CN" sz="3000" dirty="0" smtClean="0">
                <a:ea typeface="Calibri" panose="020F0502020204030204" pitchFamily="34" charset="0"/>
                <a:sym typeface="+mn-ea"/>
              </a:rPr>
              <a:t>features</a:t>
            </a:r>
          </a:p>
          <a:p>
            <a:pPr marL="457200" indent="-457200" algn="just">
              <a:buFontTx/>
              <a:buChar char="-"/>
            </a:pPr>
            <a:r>
              <a:rPr lang="en-US" altLang="zh-CN" sz="3000" b="1" dirty="0" smtClean="0">
                <a:ea typeface="Calibri" panose="020F0502020204030204" pitchFamily="34" charset="0"/>
                <a:sym typeface="+mn-ea"/>
              </a:rPr>
              <a:t>CSR</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a:ea typeface="Calibri" panose="020F0502020204030204" pitchFamily="34" charset="0"/>
                <a:sym typeface="+mn-ea"/>
              </a:rPr>
              <a:t>Ranges to select a fraction of </a:t>
            </a:r>
            <a:r>
              <a:rPr lang="en-US" altLang="zh-CN" sz="3000" dirty="0" smtClean="0">
                <a:ea typeface="Calibri" panose="020F0502020204030204" pitchFamily="34" charset="0"/>
                <a:sym typeface="+mn-ea"/>
              </a:rPr>
              <a:t>cases</a:t>
            </a:r>
            <a:endParaRPr lang="en-US" sz="3000" dirty="0" smtClean="0">
              <a:latin typeface="+mj-lt"/>
              <a:ea typeface="Calibri" panose="020F0502020204030204" pitchFamily="34" charset="0"/>
              <a:sym typeface="+mn-ea"/>
            </a:endParaRPr>
          </a:p>
        </p:txBody>
      </p:sp>
      <p:sp>
        <p:nvSpPr>
          <p:cNvPr id="57" name="文本框 56"/>
          <p:cNvSpPr txBox="1"/>
          <p:nvPr/>
        </p:nvSpPr>
        <p:spPr>
          <a:xfrm>
            <a:off x="31775400" y="26666825"/>
            <a:ext cx="5533072" cy="460375"/>
          </a:xfrm>
          <a:prstGeom prst="rect">
            <a:avLst/>
          </a:prstGeom>
          <a:noFill/>
          <a:ln w="9525">
            <a:noFill/>
          </a:ln>
        </p:spPr>
        <p:txBody>
          <a:bodyPr wrap="square">
            <a:spAutoFit/>
          </a:bodyPr>
          <a:lstStyle/>
          <a:p>
            <a:pPr marL="0" indent="0" algn="ctr"/>
            <a:r>
              <a:rPr lang="en-US" altLang="zh-CN" sz="2400" b="1" dirty="0" smtClean="0"/>
              <a:t>Table</a:t>
            </a:r>
            <a:r>
              <a:rPr lang="zh-CN" altLang="en-US" sz="2400" b="1" dirty="0" smtClean="0"/>
              <a:t> </a:t>
            </a:r>
            <a:r>
              <a:rPr lang="en-US" altLang="zh-CN" sz="2400" b="1" dirty="0" smtClean="0"/>
              <a:t>2:</a:t>
            </a:r>
            <a:r>
              <a:rPr lang="zh-CN" altLang="en-US" sz="2400" b="1" dirty="0" smtClean="0"/>
              <a:t> </a:t>
            </a:r>
            <a:r>
              <a:rPr sz="2400" dirty="0" smtClean="0"/>
              <a:t>Confusion </a:t>
            </a:r>
            <a:r>
              <a:rPr sz="2400" dirty="0"/>
              <a:t>Matrix and Statistics</a:t>
            </a:r>
            <a:endParaRPr dirty="0"/>
          </a:p>
        </p:txBody>
      </p:sp>
      <p:pic>
        <p:nvPicPr>
          <p:cNvPr id="5" name="Picture 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275928" y="19983450"/>
            <a:ext cx="6467474" cy="2193090"/>
          </a:xfrm>
          <a:prstGeom prst="rect">
            <a:avLst/>
          </a:prstGeom>
        </p:spPr>
      </p:pic>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284174" y="22097248"/>
            <a:ext cx="6459229" cy="1805522"/>
          </a:xfrm>
          <a:prstGeom prst="rect">
            <a:avLst/>
          </a:prstGeom>
        </p:spPr>
      </p:pic>
      <p:pic>
        <p:nvPicPr>
          <p:cNvPr id="8" name="Picture 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275928" y="23802223"/>
            <a:ext cx="6467475" cy="2895600"/>
          </a:xfrm>
          <a:prstGeom prst="rect">
            <a:avLst/>
          </a:prstGeom>
        </p:spPr>
      </p:pic>
      <p:sp>
        <p:nvSpPr>
          <p:cNvPr id="59" name="Rectangle 58"/>
          <p:cNvSpPr/>
          <p:nvPr/>
        </p:nvSpPr>
        <p:spPr>
          <a:xfrm>
            <a:off x="152400" y="29337000"/>
            <a:ext cx="13467600" cy="1908215"/>
          </a:xfrm>
          <a:prstGeom prst="rect">
            <a:avLst/>
          </a:prstGeom>
        </p:spPr>
        <p:txBody>
          <a:bodyPr wrap="square">
            <a:spAutoFit/>
          </a:bodyPr>
          <a:lstStyle/>
          <a:p>
            <a:pPr algn="ctr"/>
            <a:r>
              <a:rPr lang="en-US" sz="4600" b="1" dirty="0" smtClean="0">
                <a:solidFill>
                  <a:srgbClr val="0066FF"/>
                </a:solidFill>
                <a:latin typeface="Neutra Text-Book Alt"/>
                <a:cs typeface="Neutra Text-Book Alt"/>
              </a:rPr>
              <a:t>Publications</a:t>
            </a:r>
          </a:p>
          <a:p>
            <a:r>
              <a:rPr lang="en-US" dirty="0" smtClean="0"/>
              <a:t>Simeone Marino, </a:t>
            </a:r>
            <a:r>
              <a:rPr lang="en-US" dirty="0" err="1"/>
              <a:t>Jiachen</a:t>
            </a:r>
            <a:r>
              <a:rPr lang="en-US" dirty="0"/>
              <a:t> </a:t>
            </a:r>
            <a:r>
              <a:rPr lang="en-US" dirty="0" smtClean="0"/>
              <a:t>Xu, </a:t>
            </a:r>
            <a:r>
              <a:rPr lang="en-US" dirty="0"/>
              <a:t>Yi </a:t>
            </a:r>
            <a:r>
              <a:rPr lang="en-US" dirty="0" smtClean="0"/>
              <a:t>Zhao, </a:t>
            </a:r>
            <a:r>
              <a:rPr lang="en-US" dirty="0"/>
              <a:t>Nina </a:t>
            </a:r>
            <a:r>
              <a:rPr lang="en-US" dirty="0" smtClean="0"/>
              <a:t>Zhou, </a:t>
            </a:r>
            <a:r>
              <a:rPr lang="en-US" dirty="0" err="1"/>
              <a:t>Yiwang</a:t>
            </a:r>
            <a:r>
              <a:rPr lang="en-US" dirty="0"/>
              <a:t> </a:t>
            </a:r>
            <a:r>
              <a:rPr lang="en-US" dirty="0" smtClean="0"/>
              <a:t>Zhou and </a:t>
            </a:r>
            <a:r>
              <a:rPr lang="en-US" dirty="0"/>
              <a:t>Ivo D. </a:t>
            </a:r>
            <a:r>
              <a:rPr lang="en-US" dirty="0" err="1" smtClean="0"/>
              <a:t>Dinov</a:t>
            </a:r>
            <a:r>
              <a:rPr lang="en-US" dirty="0" smtClean="0"/>
              <a:t>. </a:t>
            </a:r>
            <a:r>
              <a:rPr lang="en-US" i="1" dirty="0" smtClean="0"/>
              <a:t>Controlled </a:t>
            </a:r>
            <a:r>
              <a:rPr lang="en-US" i="1" dirty="0"/>
              <a:t>Feature Selection and Compressive Big Data Analytics: Applications to Biomedical and Health </a:t>
            </a:r>
            <a:r>
              <a:rPr lang="en-US" i="1" dirty="0" smtClean="0"/>
              <a:t>Studies.</a:t>
            </a:r>
            <a:r>
              <a:rPr lang="en-US" b="1" dirty="0" smtClean="0"/>
              <a:t> PLOS ONE Bioinformatics (accepted for publication) [info: </a:t>
            </a:r>
            <a:r>
              <a:rPr lang="en-US" dirty="0" smtClean="0"/>
              <a:t>simeonem@umich.edu, dinov@umich.edu</a:t>
            </a:r>
            <a:r>
              <a:rPr lang="en-US" b="1" dirty="0" smtClean="0"/>
              <a:t>]</a:t>
            </a:r>
            <a:endParaRPr lang="en-US" sz="2300" dirty="0"/>
          </a:p>
        </p:txBody>
      </p:sp>
      <p:sp>
        <p:nvSpPr>
          <p:cNvPr id="60" name="文本框 18"/>
          <p:cNvSpPr txBox="1"/>
          <p:nvPr/>
        </p:nvSpPr>
        <p:spPr>
          <a:xfrm>
            <a:off x="14788038" y="31750337"/>
            <a:ext cx="14442123" cy="1014730"/>
          </a:xfrm>
          <a:prstGeom prst="rect">
            <a:avLst/>
          </a:prstGeom>
          <a:noFill/>
        </p:spPr>
        <p:txBody>
          <a:bodyPr wrap="square" rtlCol="0">
            <a:spAutoFit/>
          </a:bodyPr>
          <a:lstStyle/>
          <a:p>
            <a:pPr marL="457200" indent="-457200" algn="just">
              <a:buFontTx/>
              <a:buChar char="-"/>
            </a:pPr>
            <a:r>
              <a:rPr lang="en-US" altLang="zh-CN" sz="3000" b="1" dirty="0" smtClean="0">
                <a:ea typeface="Calibri" panose="020F0502020204030204" pitchFamily="34" charset="0"/>
                <a:sym typeface="+mn-ea"/>
              </a:rPr>
              <a:t>Subset of M</a:t>
            </a:r>
            <a:r>
              <a:rPr lang="en-US" altLang="zh-CN" sz="3000" dirty="0">
                <a:ea typeface="Calibri" panose="020F0502020204030204" pitchFamily="34" charset="0"/>
                <a:sym typeface="+mn-ea"/>
              </a:rPr>
              <a:t>:  Number of subsets to perform CBDA-SL feature </a:t>
            </a:r>
            <a:r>
              <a:rPr lang="en-US" altLang="zh-CN" sz="3000" dirty="0" smtClean="0">
                <a:ea typeface="Calibri" panose="020F0502020204030204" pitchFamily="34" charset="0"/>
                <a:sym typeface="+mn-ea"/>
              </a:rPr>
              <a:t>mining</a:t>
            </a:r>
          </a:p>
          <a:p>
            <a:pPr marL="457200" indent="-457200" algn="just">
              <a:buFontTx/>
              <a:buChar char="-"/>
            </a:pPr>
            <a:r>
              <a:rPr lang="en-US" altLang="zh-CN" sz="3000" b="1" dirty="0" smtClean="0">
                <a:ea typeface="Calibri" panose="020F0502020204030204" pitchFamily="34" charset="0"/>
                <a:sym typeface="+mn-ea"/>
              </a:rPr>
              <a:t>Top-Ranked</a:t>
            </a:r>
            <a:r>
              <a:rPr lang="zh-CN" altLang="en-US" sz="3000" b="1" dirty="0" smtClean="0">
                <a:ea typeface="Calibri" panose="020F0502020204030204" pitchFamily="34" charset="0"/>
                <a:sym typeface="+mn-ea"/>
              </a:rPr>
              <a:t> </a:t>
            </a:r>
            <a:r>
              <a:rPr lang="en-US" altLang="zh-CN" sz="3000" b="1" dirty="0" smtClean="0">
                <a:ea typeface="Calibri" panose="020F0502020204030204" pitchFamily="34" charset="0"/>
                <a:sym typeface="+mn-ea"/>
              </a:rPr>
              <a:t>Predictions</a:t>
            </a:r>
            <a:r>
              <a:rPr lang="en-US" altLang="zh-CN" sz="3000" dirty="0">
                <a:ea typeface="Calibri" panose="020F0502020204030204" pitchFamily="34" charset="0"/>
                <a:sym typeface="+mn-ea"/>
              </a:rPr>
              <a:t>: Number of  top predicted subsets to perform feature </a:t>
            </a:r>
            <a:r>
              <a:rPr lang="en-US" altLang="zh-CN" sz="3000" dirty="0" smtClean="0">
                <a:ea typeface="Calibri" panose="020F0502020204030204" pitchFamily="34" charset="0"/>
                <a:sym typeface="+mn-ea"/>
              </a:rPr>
              <a:t>mining</a:t>
            </a:r>
            <a:endParaRPr lang="en-US" sz="3000" dirty="0" smtClean="0">
              <a:latin typeface="+mj-lt"/>
              <a:ea typeface="Calibri" panose="020F0502020204030204" pitchFamily="34" charset="0"/>
              <a:sym typeface="+mn-ea"/>
            </a:endParaRP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1160</Words>
  <Application>Microsoft Office PowerPoint</Application>
  <PresentationFormat>Custom</PresentationFormat>
  <Paragraphs>71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Neutra Text-Bold SC Italic</vt:lpstr>
      <vt:lpstr>Neutra Text-Book Alt</vt:lpstr>
      <vt:lpstr>Neutra Text-Book SC</vt:lpstr>
      <vt:lpstr>Times New Roman</vt:lpstr>
      <vt:lpstr>Default Design</vt:lpstr>
      <vt:lpstr>Equation.KSEE3</vt:lpstr>
      <vt:lpstr>PowerPoint Presentation</vt:lpstr>
    </vt:vector>
  </TitlesOfParts>
  <Manager>Ivo Dinov</Manager>
  <Company>SOCR UCLA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SOCR PowerPoint Poster</dc:title>
  <dc:creator>Dr. Ivo Dinov</dc:creator>
  <cp:lastModifiedBy>Marino, Simeone</cp:lastModifiedBy>
  <cp:revision>292</cp:revision>
  <cp:lastPrinted>2018-09-03T22:33:00Z</cp:lastPrinted>
  <dcterms:created xsi:type="dcterms:W3CDTF">2006-12-19T20:14:00Z</dcterms:created>
  <dcterms:modified xsi:type="dcterms:W3CDTF">2018-09-10T12:55:41Z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